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36"/>
  </p:notesMasterIdLst>
  <p:handoutMasterIdLst>
    <p:handoutMasterId r:id="rId37"/>
  </p:handoutMasterIdLst>
  <p:sldIdLst>
    <p:sldId id="280" r:id="rId5"/>
    <p:sldId id="285" r:id="rId6"/>
    <p:sldId id="286" r:id="rId7"/>
    <p:sldId id="287" r:id="rId8"/>
    <p:sldId id="288" r:id="rId9"/>
    <p:sldId id="289" r:id="rId10"/>
    <p:sldId id="312" r:id="rId11"/>
    <p:sldId id="290" r:id="rId12"/>
    <p:sldId id="292" r:id="rId13"/>
    <p:sldId id="291" r:id="rId14"/>
    <p:sldId id="293" r:id="rId15"/>
    <p:sldId id="294" r:id="rId16"/>
    <p:sldId id="295" r:id="rId17"/>
    <p:sldId id="296" r:id="rId18"/>
    <p:sldId id="297" r:id="rId19"/>
    <p:sldId id="298" r:id="rId20"/>
    <p:sldId id="299" r:id="rId21"/>
    <p:sldId id="300" r:id="rId22"/>
    <p:sldId id="301" r:id="rId23"/>
    <p:sldId id="302" r:id="rId24"/>
    <p:sldId id="313" r:id="rId25"/>
    <p:sldId id="314" r:id="rId26"/>
    <p:sldId id="315" r:id="rId27"/>
    <p:sldId id="316" r:id="rId28"/>
    <p:sldId id="304" r:id="rId29"/>
    <p:sldId id="306" r:id="rId30"/>
    <p:sldId id="307" r:id="rId31"/>
    <p:sldId id="310" r:id="rId32"/>
    <p:sldId id="308" r:id="rId33"/>
    <p:sldId id="309" r:id="rId34"/>
    <p:sldId id="311"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153" userDrawn="1">
          <p15:clr>
            <a:srgbClr val="A4A3A4"/>
          </p15:clr>
        </p15:guide>
        <p15:guide id="2" orient="horz" pos="3913" userDrawn="1">
          <p15:clr>
            <a:srgbClr val="A4A3A4"/>
          </p15:clr>
        </p15:guide>
        <p15:guide id="3" orient="horz" pos="169" userDrawn="1">
          <p15:clr>
            <a:srgbClr val="A4A3A4"/>
          </p15:clr>
        </p15:guide>
        <p15:guide id="4" pos="7288" userDrawn="1">
          <p15:clr>
            <a:srgbClr val="A4A3A4"/>
          </p15:clr>
        </p15:guide>
        <p15:guide id="5" pos="302" userDrawn="1">
          <p15:clr>
            <a:srgbClr val="A4A3A4"/>
          </p15:clr>
        </p15:guide>
        <p15:guide id="6" pos="613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B048"/>
    <a:srgbClr val="ABD037"/>
    <a:srgbClr val="E6007E"/>
    <a:srgbClr val="8A8C8E"/>
    <a:srgbClr val="239040"/>
    <a:srgbClr val="C9CACC"/>
    <a:srgbClr val="A8D5BB"/>
    <a:srgbClr val="DA5B26"/>
    <a:srgbClr val="35BA9A"/>
    <a:srgbClr val="A69A2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Geen stijl, gee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96" autoAdjust="0"/>
    <p:restoredTop sz="62743" autoAdjust="0"/>
  </p:normalViewPr>
  <p:slideViewPr>
    <p:cSldViewPr snapToObjects="1">
      <p:cViewPr varScale="1">
        <p:scale>
          <a:sx n="69" d="100"/>
          <a:sy n="69" d="100"/>
        </p:scale>
        <p:origin x="1602" y="72"/>
      </p:cViewPr>
      <p:guideLst>
        <p:guide orient="horz" pos="4153"/>
        <p:guide orient="horz" pos="3913"/>
        <p:guide orient="horz" pos="169"/>
        <p:guide pos="7288"/>
        <p:guide pos="302"/>
        <p:guide pos="613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49" d="100"/>
        <a:sy n="149" d="100"/>
      </p:scale>
      <p:origin x="0" y="475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8FEB13-A88E-43B9-91C5-67B8E132042F}" type="doc">
      <dgm:prSet loTypeId="urn:microsoft.com/office/officeart/2005/8/layout/chevron1" loCatId="process" qsTypeId="urn:microsoft.com/office/officeart/2005/8/quickstyle/simple1" qsCatId="simple" csTypeId="urn:microsoft.com/office/officeart/2005/8/colors/accent1_2" csCatId="accent1" phldr="1"/>
      <dgm:spPr/>
    </dgm:pt>
    <dgm:pt modelId="{9418A340-558E-4814-BAD0-4F91026F2B9E}">
      <dgm:prSet phldrT="[Tekst]"/>
      <dgm:spPr/>
      <dgm:t>
        <a:bodyPr/>
        <a:lstStyle/>
        <a:p>
          <a:r>
            <a:rPr lang="nl-NL" dirty="0"/>
            <a:t>HTTP </a:t>
          </a:r>
          <a:r>
            <a:rPr lang="nl-NL" dirty="0" err="1"/>
            <a:t>request</a:t>
          </a:r>
          <a:endParaRPr lang="nl-NL" dirty="0"/>
        </a:p>
      </dgm:t>
    </dgm:pt>
    <dgm:pt modelId="{72D39744-CF5A-4604-AF33-2C08DC8EB48B}" type="parTrans" cxnId="{2BFFEE50-E6EF-4F49-A260-A06BCFF1DD39}">
      <dgm:prSet/>
      <dgm:spPr/>
    </dgm:pt>
    <dgm:pt modelId="{F9EB9EBD-33F5-450F-A4D7-AC776383B771}" type="sibTrans" cxnId="{2BFFEE50-E6EF-4F49-A260-A06BCFF1DD39}">
      <dgm:prSet/>
      <dgm:spPr/>
    </dgm:pt>
    <dgm:pt modelId="{516BC5F8-B117-43D0-895D-21312085BE5B}">
      <dgm:prSet phldrT="[Tekst]"/>
      <dgm:spPr/>
      <dgm:t>
        <a:bodyPr/>
        <a:lstStyle/>
        <a:p>
          <a:r>
            <a:rPr lang="nl-NL" dirty="0" err="1"/>
            <a:t>Fall</a:t>
          </a:r>
          <a:r>
            <a:rPr lang="nl-NL" dirty="0"/>
            <a:t> </a:t>
          </a:r>
          <a:r>
            <a:rPr lang="nl-NL" dirty="0" err="1"/>
            <a:t>through</a:t>
          </a:r>
          <a:r>
            <a:rPr lang="nl-NL" dirty="0"/>
            <a:t> middleware</a:t>
          </a:r>
        </a:p>
      </dgm:t>
    </dgm:pt>
    <dgm:pt modelId="{24AA5FCA-06BD-407F-BC1C-4517B8F63526}" type="parTrans" cxnId="{0C12A317-2E55-4037-B337-73913C20B257}">
      <dgm:prSet/>
      <dgm:spPr/>
    </dgm:pt>
    <dgm:pt modelId="{D8082D05-376D-4442-A85C-F916BFD77D35}" type="sibTrans" cxnId="{0C12A317-2E55-4037-B337-73913C20B257}">
      <dgm:prSet/>
      <dgm:spPr/>
    </dgm:pt>
    <dgm:pt modelId="{43E83A28-CE0C-4133-835E-205BBC9112EF}">
      <dgm:prSet phldrT="[Tekst]"/>
      <dgm:spPr/>
      <dgm:t>
        <a:bodyPr/>
        <a:lstStyle/>
        <a:p>
          <a:r>
            <a:rPr lang="nl-NL" dirty="0"/>
            <a:t>HTTP response</a:t>
          </a:r>
        </a:p>
      </dgm:t>
    </dgm:pt>
    <dgm:pt modelId="{D31F2641-9295-49FE-B830-B9F1B058E22A}" type="parTrans" cxnId="{0E58E304-9629-4429-A325-52318FDC50DB}">
      <dgm:prSet/>
      <dgm:spPr/>
    </dgm:pt>
    <dgm:pt modelId="{7D9277B2-7F1F-45DB-A4C4-6ABA2A7A4E74}" type="sibTrans" cxnId="{0E58E304-9629-4429-A325-52318FDC50DB}">
      <dgm:prSet/>
      <dgm:spPr/>
    </dgm:pt>
    <dgm:pt modelId="{A907DAAB-6679-47E7-B77B-C1B1F7CF421E}" type="pres">
      <dgm:prSet presAssocID="{4B8FEB13-A88E-43B9-91C5-67B8E132042F}" presName="Name0" presStyleCnt="0">
        <dgm:presLayoutVars>
          <dgm:dir/>
          <dgm:animLvl val="lvl"/>
          <dgm:resizeHandles val="exact"/>
        </dgm:presLayoutVars>
      </dgm:prSet>
      <dgm:spPr/>
    </dgm:pt>
    <dgm:pt modelId="{2D3F161C-5A02-4D66-BD4A-6692557C7233}" type="pres">
      <dgm:prSet presAssocID="{9418A340-558E-4814-BAD0-4F91026F2B9E}" presName="parTxOnly" presStyleLbl="node1" presStyleIdx="0" presStyleCnt="3">
        <dgm:presLayoutVars>
          <dgm:chMax val="0"/>
          <dgm:chPref val="0"/>
          <dgm:bulletEnabled val="1"/>
        </dgm:presLayoutVars>
      </dgm:prSet>
      <dgm:spPr/>
    </dgm:pt>
    <dgm:pt modelId="{E233A173-93C8-4A91-B4EF-61C7810CADE3}" type="pres">
      <dgm:prSet presAssocID="{F9EB9EBD-33F5-450F-A4D7-AC776383B771}" presName="parTxOnlySpace" presStyleCnt="0"/>
      <dgm:spPr/>
    </dgm:pt>
    <dgm:pt modelId="{748C74D1-67CC-478C-8272-16F3D168FEC7}" type="pres">
      <dgm:prSet presAssocID="{516BC5F8-B117-43D0-895D-21312085BE5B}" presName="parTxOnly" presStyleLbl="node1" presStyleIdx="1" presStyleCnt="3">
        <dgm:presLayoutVars>
          <dgm:chMax val="0"/>
          <dgm:chPref val="0"/>
          <dgm:bulletEnabled val="1"/>
        </dgm:presLayoutVars>
      </dgm:prSet>
      <dgm:spPr/>
    </dgm:pt>
    <dgm:pt modelId="{4C1351CA-3D1D-4721-830E-F92F8234DEB2}" type="pres">
      <dgm:prSet presAssocID="{D8082D05-376D-4442-A85C-F916BFD77D35}" presName="parTxOnlySpace" presStyleCnt="0"/>
      <dgm:spPr/>
    </dgm:pt>
    <dgm:pt modelId="{C2A82A9A-7975-47E8-ACFE-0062EDCC43C6}" type="pres">
      <dgm:prSet presAssocID="{43E83A28-CE0C-4133-835E-205BBC9112EF}" presName="parTxOnly" presStyleLbl="node1" presStyleIdx="2" presStyleCnt="3">
        <dgm:presLayoutVars>
          <dgm:chMax val="0"/>
          <dgm:chPref val="0"/>
          <dgm:bulletEnabled val="1"/>
        </dgm:presLayoutVars>
      </dgm:prSet>
      <dgm:spPr/>
    </dgm:pt>
  </dgm:ptLst>
  <dgm:cxnLst>
    <dgm:cxn modelId="{BEDC3804-D815-41F9-A61C-FE3D8B93ECCB}" type="presOf" srcId="{4B8FEB13-A88E-43B9-91C5-67B8E132042F}" destId="{A907DAAB-6679-47E7-B77B-C1B1F7CF421E}" srcOrd="0" destOrd="0" presId="urn:microsoft.com/office/officeart/2005/8/layout/chevron1"/>
    <dgm:cxn modelId="{0E58E304-9629-4429-A325-52318FDC50DB}" srcId="{4B8FEB13-A88E-43B9-91C5-67B8E132042F}" destId="{43E83A28-CE0C-4133-835E-205BBC9112EF}" srcOrd="2" destOrd="0" parTransId="{D31F2641-9295-49FE-B830-B9F1B058E22A}" sibTransId="{7D9277B2-7F1F-45DB-A4C4-6ABA2A7A4E74}"/>
    <dgm:cxn modelId="{0C12A317-2E55-4037-B337-73913C20B257}" srcId="{4B8FEB13-A88E-43B9-91C5-67B8E132042F}" destId="{516BC5F8-B117-43D0-895D-21312085BE5B}" srcOrd="1" destOrd="0" parTransId="{24AA5FCA-06BD-407F-BC1C-4517B8F63526}" sibTransId="{D8082D05-376D-4442-A85C-F916BFD77D35}"/>
    <dgm:cxn modelId="{2BFFEE50-E6EF-4F49-A260-A06BCFF1DD39}" srcId="{4B8FEB13-A88E-43B9-91C5-67B8E132042F}" destId="{9418A340-558E-4814-BAD0-4F91026F2B9E}" srcOrd="0" destOrd="0" parTransId="{72D39744-CF5A-4604-AF33-2C08DC8EB48B}" sibTransId="{F9EB9EBD-33F5-450F-A4D7-AC776383B771}"/>
    <dgm:cxn modelId="{C7653479-569B-401C-A584-A2DBAA7BC0B0}" type="presOf" srcId="{9418A340-558E-4814-BAD0-4F91026F2B9E}" destId="{2D3F161C-5A02-4D66-BD4A-6692557C7233}" srcOrd="0" destOrd="0" presId="urn:microsoft.com/office/officeart/2005/8/layout/chevron1"/>
    <dgm:cxn modelId="{54D983A0-3060-4421-89EB-D2E6715DF961}" type="presOf" srcId="{43E83A28-CE0C-4133-835E-205BBC9112EF}" destId="{C2A82A9A-7975-47E8-ACFE-0062EDCC43C6}" srcOrd="0" destOrd="0" presId="urn:microsoft.com/office/officeart/2005/8/layout/chevron1"/>
    <dgm:cxn modelId="{604CCCAF-09B4-41AC-AF9A-886BBC63860E}" type="presOf" srcId="{516BC5F8-B117-43D0-895D-21312085BE5B}" destId="{748C74D1-67CC-478C-8272-16F3D168FEC7}" srcOrd="0" destOrd="0" presId="urn:microsoft.com/office/officeart/2005/8/layout/chevron1"/>
    <dgm:cxn modelId="{7E885FD6-25AF-4644-8725-773F8FE02AF9}" type="presParOf" srcId="{A907DAAB-6679-47E7-B77B-C1B1F7CF421E}" destId="{2D3F161C-5A02-4D66-BD4A-6692557C7233}" srcOrd="0" destOrd="0" presId="urn:microsoft.com/office/officeart/2005/8/layout/chevron1"/>
    <dgm:cxn modelId="{6231D8B1-9D82-4B6A-B807-0BAF6D074191}" type="presParOf" srcId="{A907DAAB-6679-47E7-B77B-C1B1F7CF421E}" destId="{E233A173-93C8-4A91-B4EF-61C7810CADE3}" srcOrd="1" destOrd="0" presId="urn:microsoft.com/office/officeart/2005/8/layout/chevron1"/>
    <dgm:cxn modelId="{4F071654-0226-4E0E-8774-38D54255FA52}" type="presParOf" srcId="{A907DAAB-6679-47E7-B77B-C1B1F7CF421E}" destId="{748C74D1-67CC-478C-8272-16F3D168FEC7}" srcOrd="2" destOrd="0" presId="urn:microsoft.com/office/officeart/2005/8/layout/chevron1"/>
    <dgm:cxn modelId="{7D9C4AE4-42F7-4234-8207-3AB2CFCA6629}" type="presParOf" srcId="{A907DAAB-6679-47E7-B77B-C1B1F7CF421E}" destId="{4C1351CA-3D1D-4721-830E-F92F8234DEB2}" srcOrd="3" destOrd="0" presId="urn:microsoft.com/office/officeart/2005/8/layout/chevron1"/>
    <dgm:cxn modelId="{31A058DF-1EA1-4EDD-9086-C88FA1BBCA23}" type="presParOf" srcId="{A907DAAB-6679-47E7-B77B-C1B1F7CF421E}" destId="{C2A82A9A-7975-47E8-ACFE-0062EDCC43C6}"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3F161C-5A02-4D66-BD4A-6692557C7233}">
      <dsp:nvSpPr>
        <dsp:cNvPr id="0" name=""/>
        <dsp:cNvSpPr/>
      </dsp:nvSpPr>
      <dsp:spPr>
        <a:xfrm>
          <a:off x="2381" y="2129102"/>
          <a:ext cx="2901156" cy="1160462"/>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nl-NL" sz="2400" kern="1200" dirty="0"/>
            <a:t>HTTP </a:t>
          </a:r>
          <a:r>
            <a:rPr lang="nl-NL" sz="2400" kern="1200" dirty="0" err="1"/>
            <a:t>request</a:t>
          </a:r>
          <a:endParaRPr lang="nl-NL" sz="2400" kern="1200" dirty="0"/>
        </a:p>
      </dsp:txBody>
      <dsp:txXfrm>
        <a:off x="582612" y="2129102"/>
        <a:ext cx="1740694" cy="1160462"/>
      </dsp:txXfrm>
    </dsp:sp>
    <dsp:sp modelId="{748C74D1-67CC-478C-8272-16F3D168FEC7}">
      <dsp:nvSpPr>
        <dsp:cNvPr id="0" name=""/>
        <dsp:cNvSpPr/>
      </dsp:nvSpPr>
      <dsp:spPr>
        <a:xfrm>
          <a:off x="2613421" y="2129102"/>
          <a:ext cx="2901156" cy="1160462"/>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nl-NL" sz="2400" kern="1200" dirty="0" err="1"/>
            <a:t>Fall</a:t>
          </a:r>
          <a:r>
            <a:rPr lang="nl-NL" sz="2400" kern="1200" dirty="0"/>
            <a:t> </a:t>
          </a:r>
          <a:r>
            <a:rPr lang="nl-NL" sz="2400" kern="1200" dirty="0" err="1"/>
            <a:t>through</a:t>
          </a:r>
          <a:r>
            <a:rPr lang="nl-NL" sz="2400" kern="1200" dirty="0"/>
            <a:t> middleware</a:t>
          </a:r>
        </a:p>
      </dsp:txBody>
      <dsp:txXfrm>
        <a:off x="3193652" y="2129102"/>
        <a:ext cx="1740694" cy="1160462"/>
      </dsp:txXfrm>
    </dsp:sp>
    <dsp:sp modelId="{C2A82A9A-7975-47E8-ACFE-0062EDCC43C6}">
      <dsp:nvSpPr>
        <dsp:cNvPr id="0" name=""/>
        <dsp:cNvSpPr/>
      </dsp:nvSpPr>
      <dsp:spPr>
        <a:xfrm>
          <a:off x="5224462" y="2129102"/>
          <a:ext cx="2901156" cy="1160462"/>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nl-NL" sz="2400" kern="1200" dirty="0"/>
            <a:t>HTTP response</a:t>
          </a:r>
        </a:p>
      </dsp:txBody>
      <dsp:txXfrm>
        <a:off x="5804693" y="2129102"/>
        <a:ext cx="1740694" cy="1160462"/>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nl-NL"/>
              <a:t>#1 hoofdstuktitel</a:t>
            </a:r>
          </a:p>
        </p:txBody>
      </p:sp>
      <p:sp>
        <p:nvSpPr>
          <p:cNvPr id="3" name="Tijdelijke aanduiding voor datum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06EE96-77B2-6F41-A948-66BAC2452E5F}" type="datetime1">
              <a:rPr lang="en-US" smtClean="0"/>
              <a:t>8/7/2018</a:t>
            </a:fld>
            <a:endParaRPr lang="nl-NL"/>
          </a:p>
        </p:txBody>
      </p:sp>
      <p:sp>
        <p:nvSpPr>
          <p:cNvPr id="4" name="Tijdelijke aanduiding voor voettekst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0280526-786B-F34F-AF8A-AE818E25FE46}" type="slidenum">
              <a:rPr lang="nl-NL" smtClean="0"/>
              <a:t>‹nr.›</a:t>
            </a:fld>
            <a:endParaRPr lang="nl-NL"/>
          </a:p>
        </p:txBody>
      </p:sp>
    </p:spTree>
    <p:extLst>
      <p:ext uri="{BB962C8B-B14F-4D97-AF65-F5344CB8AC3E}">
        <p14:creationId xmlns:p14="http://schemas.microsoft.com/office/powerpoint/2010/main" val="2401079148"/>
      </p:ext>
    </p:extLst>
  </p:cSld>
  <p:clrMap bg1="lt1" tx1="dk1" bg2="lt2" tx2="dk2" accent1="accent1" accent2="accent2" accent3="accent3" accent4="accent4" accent5="accent5" accent6="accent6" hlink="hlink" folHlink="folHlink"/>
  <p:hf/>
</p:handoutMaster>
</file>

<file path=ppt/media/image1.jpg>
</file>

<file path=ppt/media/image10.jpg>
</file>

<file path=ppt/media/image11.jpg>
</file>

<file path=ppt/media/image14.png>
</file>

<file path=ppt/media/image15.png>
</file>

<file path=ppt/media/image16.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nl-NL"/>
              <a:t>#1 hoofdstuktitel</a:t>
            </a:r>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AF16822-D6FB-434C-A993-9A0E0B5BE082}" type="datetime1">
              <a:rPr lang="en-US" smtClean="0"/>
              <a:t>8/7/2018</a:t>
            </a:fld>
            <a:endParaRPr lang="nl-NL"/>
          </a:p>
        </p:txBody>
      </p:sp>
      <p:sp>
        <p:nvSpPr>
          <p:cNvPr id="4" name="Tijdelijke aanduiding voor dia-afbeelding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4C90C6D-A790-D14E-A729-0731194D3D28}" type="slidenum">
              <a:rPr lang="nl-NL" smtClean="0"/>
              <a:t>‹nr.›</a:t>
            </a:fld>
            <a:endParaRPr lang="nl-NL"/>
          </a:p>
        </p:txBody>
      </p:sp>
    </p:spTree>
    <p:extLst>
      <p:ext uri="{BB962C8B-B14F-4D97-AF65-F5344CB8AC3E}">
        <p14:creationId xmlns:p14="http://schemas.microsoft.com/office/powerpoint/2010/main" val="896271157"/>
      </p:ext>
    </p:extLst>
  </p:cSld>
  <p:clrMap bg1="lt1" tx1="dk1" bg2="lt2" tx2="dk2" accent1="accent1" accent2="accent2" accent3="accent3" accent4="accent4" accent5="accent5" accent6="accent6" hlink="hlink" folHlink="folHlink"/>
  <p:hf/>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 .NET Core introduction</a:t>
            </a:r>
          </a:p>
          <a:p>
            <a:r>
              <a:rPr lang="en-US" dirty="0"/>
              <a:t>- .NET Standard to remove any confusion about these two new things in the .NET ecosystem</a:t>
            </a:r>
          </a:p>
          <a:p>
            <a:endParaRPr lang="en-US" dirty="0"/>
          </a:p>
          <a:p>
            <a:r>
              <a:rPr lang="en-US" dirty="0"/>
              <a:t>Fundamentals:</a:t>
            </a:r>
          </a:p>
          <a:p>
            <a:pPr marL="171450" indent="-171450">
              <a:buFontTx/>
              <a:buChar char="-"/>
            </a:pPr>
            <a:r>
              <a:rPr lang="en-US" dirty="0"/>
              <a:t>Application startup</a:t>
            </a:r>
          </a:p>
          <a:p>
            <a:pPr marL="171450" indent="-171450">
              <a:buFontTx/>
              <a:buChar char="-"/>
            </a:pPr>
            <a:r>
              <a:rPr lang="en-US" dirty="0"/>
              <a:t>Middleware</a:t>
            </a:r>
          </a:p>
          <a:p>
            <a:pPr marL="171450" indent="-171450">
              <a:buFontTx/>
              <a:buChar char="-"/>
            </a:pPr>
            <a:r>
              <a:rPr lang="en-US" dirty="0"/>
              <a:t>Routing basics</a:t>
            </a:r>
          </a:p>
          <a:p>
            <a:pPr marL="171450" indent="-171450">
              <a:buFontTx/>
              <a:buChar char="-"/>
            </a:pPr>
            <a:r>
              <a:rPr lang="en-US" dirty="0"/>
              <a:t>Configuration</a:t>
            </a:r>
          </a:p>
          <a:p>
            <a:pPr marL="171450" indent="-171450">
              <a:buFontTx/>
              <a:buChar char="-"/>
            </a:pPr>
            <a:r>
              <a:rPr lang="en-US" dirty="0"/>
              <a:t>DI</a:t>
            </a:r>
          </a:p>
          <a:p>
            <a:pPr marL="171450" indent="-171450">
              <a:buFontTx/>
              <a:buChar char="-"/>
            </a:pPr>
            <a:endParaRPr lang="en-US" dirty="0"/>
          </a:p>
          <a:p>
            <a:pPr marL="0" indent="0">
              <a:buFontTx/>
              <a:buNone/>
            </a:pPr>
            <a:r>
              <a:rPr lang="en-US" dirty="0"/>
              <a:t>HTTP Verbs and responses</a:t>
            </a:r>
          </a:p>
          <a:p>
            <a:pPr marL="0" indent="0">
              <a:buFontTx/>
              <a:buNone/>
            </a:pPr>
            <a:endParaRPr lang="en-US" dirty="0"/>
          </a:p>
          <a:p>
            <a:pPr marL="0" indent="0">
              <a:buFontTx/>
              <a:buNone/>
            </a:pPr>
            <a:r>
              <a:rPr lang="en-US" dirty="0"/>
              <a:t>API Controllers</a:t>
            </a:r>
          </a:p>
          <a:p>
            <a:pPr marL="171450" indent="-171450">
              <a:buFontTx/>
              <a:buChar char="-"/>
            </a:pPr>
            <a:endParaRPr lang="en-US" dirty="0"/>
          </a:p>
          <a:p>
            <a:pPr marL="0" indent="0">
              <a:buFontTx/>
              <a:buNone/>
            </a:pPr>
            <a:r>
              <a:rPr lang="en-US" dirty="0"/>
              <a:t>Filters:</a:t>
            </a:r>
          </a:p>
          <a:p>
            <a:pPr marL="171450" indent="-171450">
              <a:buFontTx/>
              <a:buChar char="-"/>
            </a:pPr>
            <a:r>
              <a:rPr lang="en-US" dirty="0"/>
              <a:t>Action filters</a:t>
            </a:r>
          </a:p>
          <a:p>
            <a:pPr marL="171450" indent="-171450">
              <a:buFontTx/>
              <a:buChar char="-"/>
            </a:pPr>
            <a:r>
              <a:rPr lang="en-US" dirty="0"/>
              <a:t>Result filters</a:t>
            </a:r>
          </a:p>
          <a:p>
            <a:pPr marL="171450" indent="-171450">
              <a:buFontTx/>
              <a:buChar char="-"/>
            </a:pPr>
            <a:r>
              <a:rPr lang="en-US" dirty="0"/>
              <a:t>Authorization filters</a:t>
            </a:r>
          </a:p>
          <a:p>
            <a:pPr marL="171450" indent="-171450">
              <a:buFontTx/>
              <a:buChar char="-"/>
            </a:pPr>
            <a:r>
              <a:rPr lang="en-US" dirty="0"/>
              <a:t>Exception filters</a:t>
            </a:r>
          </a:p>
          <a:p>
            <a:pPr marL="171450" indent="-171450">
              <a:buFontTx/>
              <a:buChar char="-"/>
            </a:pPr>
            <a:endParaRPr lang="en-US" dirty="0"/>
          </a:p>
          <a:p>
            <a:pPr marL="0" indent="0">
              <a:buFontTx/>
              <a:buNone/>
            </a:pPr>
            <a:r>
              <a:rPr lang="en-US" dirty="0"/>
              <a:t>Security:</a:t>
            </a:r>
          </a:p>
          <a:p>
            <a:pPr marL="171450" indent="-171450">
              <a:buFontTx/>
              <a:buChar char="-"/>
            </a:pPr>
            <a:r>
              <a:rPr lang="en-US" dirty="0"/>
              <a:t>Enforcing SSL</a:t>
            </a:r>
          </a:p>
          <a:p>
            <a:pPr marL="171450" indent="-171450">
              <a:buFontTx/>
              <a:buChar char="-"/>
            </a:pPr>
            <a:r>
              <a:rPr lang="en-US" dirty="0"/>
              <a:t>Authorization</a:t>
            </a:r>
          </a:p>
          <a:p>
            <a:pPr marL="171450" indent="-171450">
              <a:buFontTx/>
              <a:buChar char="-"/>
            </a:pPr>
            <a:r>
              <a:rPr lang="en-US" dirty="0"/>
              <a:t>CORS</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2</a:t>
            </a:fld>
            <a:endParaRPr lang="nl-NL"/>
          </a:p>
        </p:txBody>
      </p:sp>
    </p:spTree>
    <p:extLst>
      <p:ext uri="{BB962C8B-B14F-4D97-AF65-F5344CB8AC3E}">
        <p14:creationId xmlns:p14="http://schemas.microsoft.com/office/powerpoint/2010/main" val="573458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The routing engine of ASP.NET allows us to easily map URLs to controller classes and action methods within. For Web API, our controllers typically represent our resources (like customers) and the actions are HTTP verbs</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11</a:t>
            </a:fld>
            <a:endParaRPr lang="nl-NL"/>
          </a:p>
        </p:txBody>
      </p:sp>
    </p:spTree>
    <p:extLst>
      <p:ext uri="{BB962C8B-B14F-4D97-AF65-F5344CB8AC3E}">
        <p14:creationId xmlns:p14="http://schemas.microsoft.com/office/powerpoint/2010/main" val="6479594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To define the prefix for all action methods in a single controller, you can add a </a:t>
            </a:r>
            <a:r>
              <a:rPr lang="en-US" dirty="0" err="1"/>
              <a:t>RouteAttribute</a:t>
            </a:r>
            <a:r>
              <a:rPr lang="en-US" dirty="0"/>
              <a:t> as shown here on the slide. You can also replace [controller] with something more concrete to override this.</a:t>
            </a:r>
          </a:p>
          <a:p>
            <a:endParaRPr lang="en-US" dirty="0"/>
          </a:p>
          <a:p>
            <a:r>
              <a:rPr lang="en-US" dirty="0"/>
              <a:t>Decorate your action methods with the correct verb attribute, optionally including a template and a name and/or order.</a:t>
            </a:r>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12</a:t>
            </a:fld>
            <a:endParaRPr lang="nl-NL"/>
          </a:p>
        </p:txBody>
      </p:sp>
    </p:spTree>
    <p:extLst>
      <p:ext uri="{BB962C8B-B14F-4D97-AF65-F5344CB8AC3E}">
        <p14:creationId xmlns:p14="http://schemas.microsoft.com/office/powerpoint/2010/main" val="16877613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13</a:t>
            </a:fld>
            <a:endParaRPr lang="nl-NL"/>
          </a:p>
        </p:txBody>
      </p:sp>
    </p:spTree>
    <p:extLst>
      <p:ext uri="{BB962C8B-B14F-4D97-AF65-F5344CB8AC3E}">
        <p14:creationId xmlns:p14="http://schemas.microsoft.com/office/powerpoint/2010/main" val="20391574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Unlike in all previous ASP.NET versions, JSON is now (finally) a first-class citizen when configuring your application. No more dealing with the dreaded </a:t>
            </a:r>
            <a:r>
              <a:rPr lang="en-US" dirty="0" err="1"/>
              <a:t>web.config</a:t>
            </a:r>
            <a:r>
              <a:rPr lang="en-US" dirty="0"/>
              <a:t> XML file, unless you really want or need to.</a:t>
            </a:r>
          </a:p>
          <a:p>
            <a:endParaRPr lang="en-US" dirty="0"/>
          </a:p>
          <a:p>
            <a:r>
              <a:rPr lang="en-US" dirty="0"/>
              <a:t>By default, your application has been configured to go through the generic </a:t>
            </a:r>
            <a:r>
              <a:rPr lang="en-US" dirty="0" err="1"/>
              <a:t>appsettings.json</a:t>
            </a:r>
            <a:r>
              <a:rPr lang="en-US" dirty="0"/>
              <a:t> file first, quickly followed by </a:t>
            </a:r>
            <a:r>
              <a:rPr lang="en-US" dirty="0" err="1"/>
              <a:t>appsettings.environment.json</a:t>
            </a:r>
            <a:r>
              <a:rPr lang="en-US" dirty="0"/>
              <a:t> if it exists. Any configuration present in the latter will overrule the original settings.</a:t>
            </a:r>
          </a:p>
          <a:p>
            <a:r>
              <a:rPr lang="en-US" dirty="0"/>
              <a:t>The same deal applies to environment and command line variables, so you can always overrule settings at the last minute by providing a value for them in your machine settings or at the command prompt, should you start your web app manually.</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14</a:t>
            </a:fld>
            <a:endParaRPr lang="nl-NL"/>
          </a:p>
        </p:txBody>
      </p:sp>
    </p:spTree>
    <p:extLst>
      <p:ext uri="{BB962C8B-B14F-4D97-AF65-F5344CB8AC3E}">
        <p14:creationId xmlns:p14="http://schemas.microsoft.com/office/powerpoint/2010/main" val="1178030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If you’re developing against a SQL database, but can’t run the database on your machine, you might end up configuring a connection string with a username and password combination. If the codebase is on premise, that might all be just fine.</a:t>
            </a:r>
          </a:p>
          <a:p>
            <a:r>
              <a:rPr lang="en-US" dirty="0"/>
              <a:t>But what if you’re creating NuGet packages and pushing to a public repository on </a:t>
            </a:r>
            <a:r>
              <a:rPr lang="en-US" dirty="0" err="1"/>
              <a:t>Github</a:t>
            </a:r>
            <a:r>
              <a:rPr lang="en-US" dirty="0"/>
              <a:t>? You don’t want just anyone to be able to use your credentials to push a new version of that package!</a:t>
            </a:r>
          </a:p>
          <a:p>
            <a:endParaRPr lang="en-US" dirty="0"/>
          </a:p>
          <a:p>
            <a:r>
              <a:rPr lang="en-US" dirty="0"/>
              <a:t>In ASP.NET Core, you can use the secret manager to configure secrets per user. The resulting file will live outside of your project, so yes, every developer will need to repeat this process, but it will also help to prevent these secrets from leaking to the outside world.</a:t>
            </a:r>
          </a:p>
          <a:p>
            <a:endParaRPr lang="en-US" dirty="0"/>
          </a:p>
          <a:p>
            <a:r>
              <a:rPr lang="en-US" dirty="0"/>
              <a:t>And when deploying to a production server (or to Azure), you can overrule the secret settings using environment variables. Easy </a:t>
            </a:r>
            <a:r>
              <a:rPr lang="en-US" dirty="0" err="1"/>
              <a:t>peasy</a:t>
            </a:r>
            <a:r>
              <a:rPr lang="en-US" dirty="0"/>
              <a:t>.</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15</a:t>
            </a:fld>
            <a:endParaRPr lang="nl-NL"/>
          </a:p>
        </p:txBody>
      </p:sp>
    </p:spTree>
    <p:extLst>
      <p:ext uri="{BB962C8B-B14F-4D97-AF65-F5344CB8AC3E}">
        <p14:creationId xmlns:p14="http://schemas.microsoft.com/office/powerpoint/2010/main" val="4233195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Providing custom option classes has never been easier. Previously, extending the XML configuration needed a lot of custom work, in order to properly (de)serialize that XML to an instance and vice-versa.</a:t>
            </a:r>
          </a:p>
          <a:p>
            <a:r>
              <a:rPr lang="en-US" dirty="0"/>
              <a:t>Now, it is as easy as creating a simple POCO class, containing public properties for the options you need configured.</a:t>
            </a:r>
          </a:p>
          <a:p>
            <a:r>
              <a:rPr lang="en-US" dirty="0"/>
              <a:t>In </a:t>
            </a:r>
            <a:r>
              <a:rPr lang="en-US" dirty="0" err="1"/>
              <a:t>ConfigureServices</a:t>
            </a:r>
            <a:r>
              <a:rPr lang="en-US" dirty="0"/>
              <a:t>, you need to add the </a:t>
            </a:r>
            <a:r>
              <a:rPr lang="en-US" dirty="0" err="1"/>
              <a:t>AddOptions</a:t>
            </a:r>
            <a:r>
              <a:rPr lang="en-US" dirty="0"/>
              <a:t> method to load the service, and can then add your custom option classes, optionally pointing to a subsection of the configuration.</a:t>
            </a:r>
          </a:p>
          <a:p>
            <a:endParaRPr lang="en-US" dirty="0"/>
          </a:p>
          <a:p>
            <a:r>
              <a:rPr lang="en-US" dirty="0"/>
              <a:t>Inside controllers, you inject your options using an accessor interface.</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16</a:t>
            </a:fld>
            <a:endParaRPr lang="nl-NL"/>
          </a:p>
        </p:txBody>
      </p:sp>
    </p:spTree>
    <p:extLst>
      <p:ext uri="{BB962C8B-B14F-4D97-AF65-F5344CB8AC3E}">
        <p14:creationId xmlns:p14="http://schemas.microsoft.com/office/powerpoint/2010/main" val="16476019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ASP.NET Core comes with built-in dependency injection. As previously mentioned, you can inject your custom options into controllers, by using constructor injection.</a:t>
            </a:r>
          </a:p>
          <a:p>
            <a:endParaRPr lang="en-US" dirty="0"/>
          </a:p>
          <a:p>
            <a:r>
              <a:rPr lang="en-US" dirty="0"/>
              <a:t>Inside </a:t>
            </a:r>
            <a:r>
              <a:rPr lang="en-US" dirty="0" err="1"/>
              <a:t>ConfigureServices</a:t>
            </a:r>
            <a:r>
              <a:rPr lang="en-US" dirty="0"/>
              <a:t>, you can register your own services by using three methods. </a:t>
            </a:r>
            <a:r>
              <a:rPr lang="en-US" dirty="0" err="1"/>
              <a:t>AddSingleton</a:t>
            </a:r>
            <a:r>
              <a:rPr lang="en-US" dirty="0"/>
              <a:t> registers a single instance for the entire application, </a:t>
            </a:r>
            <a:r>
              <a:rPr lang="en-US" dirty="0" err="1"/>
              <a:t>AddScoped</a:t>
            </a:r>
            <a:r>
              <a:rPr lang="en-US" dirty="0"/>
              <a:t> registers an instance per HTTP request and </a:t>
            </a:r>
            <a:r>
              <a:rPr lang="en-US" dirty="0" err="1"/>
              <a:t>AddTransient</a:t>
            </a:r>
            <a:r>
              <a:rPr lang="en-US" dirty="0"/>
              <a:t> will give you an instance per resolve request (each time you want this service somewhere, you get a fresh instance).</a:t>
            </a:r>
          </a:p>
          <a:p>
            <a:endParaRPr lang="en-US" dirty="0"/>
          </a:p>
          <a:p>
            <a:r>
              <a:rPr lang="en-US" dirty="0"/>
              <a:t>For demo to medium-sized applications, this will get you going far enough. But know that you can extend the DI capabilities by replacing the standard container with a third-party one, like </a:t>
            </a:r>
            <a:r>
              <a:rPr lang="en-US" dirty="0" err="1"/>
              <a:t>Autofac</a:t>
            </a:r>
            <a:r>
              <a:rPr lang="en-US" dirty="0"/>
              <a:t>. </a:t>
            </a:r>
            <a:r>
              <a:rPr lang="en-US" dirty="0" err="1"/>
              <a:t>Autofac</a:t>
            </a:r>
            <a:r>
              <a:rPr lang="en-US" dirty="0"/>
              <a:t> allows finer control over services and supports more advanced concepts like decorators.</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17</a:t>
            </a:fld>
            <a:endParaRPr lang="nl-NL"/>
          </a:p>
        </p:txBody>
      </p:sp>
    </p:spTree>
    <p:extLst>
      <p:ext uri="{BB962C8B-B14F-4D97-AF65-F5344CB8AC3E}">
        <p14:creationId xmlns:p14="http://schemas.microsoft.com/office/powerpoint/2010/main" val="2945724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When building a Web API, you can create an </a:t>
            </a:r>
            <a:r>
              <a:rPr lang="en-US" dirty="0" err="1"/>
              <a:t>api</a:t>
            </a:r>
            <a:r>
              <a:rPr lang="en-US" dirty="0"/>
              <a:t> like people used to when talking about SOAP or WCF services, which have endpoints resembling operations or methods. But Web API’s nowadays tend more to be RESTful API’s, which talks about resources and ways to interact with these resources. In this course, we will not dive into the details of RESTful services, we will only touch the surface by explaining the 5 most used HTTP verbs and the typical HTTP status code you can expect to get back.</a:t>
            </a:r>
          </a:p>
          <a:p>
            <a:pPr marL="0" indent="0">
              <a:buFontTx/>
              <a:buNone/>
            </a:pPr>
            <a:endParaRPr lang="en-US" dirty="0"/>
          </a:p>
          <a:p>
            <a:pPr marL="0" indent="0">
              <a:buFontTx/>
              <a:buNone/>
            </a:pPr>
            <a:r>
              <a:rPr lang="en-US" dirty="0"/>
              <a:t>GET requests are used to retrieve a list of resource items, or a single item when identified by its ID. When retrieving a list, you typically return 200 OK upon success (containing an empty list if there is nothing to return) or 403 Forbidden if the user doesn’t have access to this resource. When retrieving a single item, another response might appear: 404 Not Found, returned when there is no resource matching the given ID.</a:t>
            </a:r>
          </a:p>
          <a:p>
            <a:pPr marL="0" indent="0">
              <a:buFontTx/>
              <a:buNone/>
            </a:pPr>
            <a:endParaRPr lang="en-US" dirty="0"/>
          </a:p>
          <a:p>
            <a:pPr marL="0" indent="0">
              <a:buFontTx/>
              <a:buNone/>
            </a:pPr>
            <a:r>
              <a:rPr lang="en-US" dirty="0"/>
              <a:t>Creating resources is typically done using the POST verb on /resources and, when successful, yields a 201 Created response, optionally providing a location header where the resource can be located. When you start a lengthy operation (like, for example, spinning up a new virtual machine instance), you don’t have to return 201 because that status code means that all the work has completed. Instead, return 202 Accepted to indicate that the request was fine, but will take some time to complete.</a:t>
            </a:r>
          </a:p>
          <a:p>
            <a:pPr marL="0" indent="0">
              <a:buFontTx/>
              <a:buNone/>
            </a:pPr>
            <a:r>
              <a:rPr lang="en-US" dirty="0"/>
              <a:t>I</a:t>
            </a:r>
            <a:r>
              <a:rPr lang="nl-BE" dirty="0"/>
              <a:t>f </a:t>
            </a:r>
            <a:r>
              <a:rPr lang="nl-BE" dirty="0" err="1"/>
              <a:t>the</a:t>
            </a:r>
            <a:r>
              <a:rPr lang="nl-BE" dirty="0"/>
              <a:t> </a:t>
            </a:r>
            <a:r>
              <a:rPr lang="nl-BE" dirty="0" err="1"/>
              <a:t>request</a:t>
            </a:r>
            <a:r>
              <a:rPr lang="nl-BE" dirty="0"/>
              <a:t> </a:t>
            </a:r>
            <a:r>
              <a:rPr lang="nl-BE" dirty="0" err="1"/>
              <a:t>contains</a:t>
            </a:r>
            <a:r>
              <a:rPr lang="nl-BE" dirty="0"/>
              <a:t> </a:t>
            </a:r>
            <a:r>
              <a:rPr lang="nl-BE" dirty="0" err="1"/>
              <a:t>one</a:t>
            </a:r>
            <a:r>
              <a:rPr lang="nl-BE" dirty="0"/>
              <a:t> or more </a:t>
            </a:r>
            <a:r>
              <a:rPr lang="nl-BE" dirty="0" err="1"/>
              <a:t>errors</a:t>
            </a:r>
            <a:r>
              <a:rPr lang="nl-BE" dirty="0"/>
              <a:t>, </a:t>
            </a:r>
            <a:r>
              <a:rPr lang="nl-BE" dirty="0" err="1"/>
              <a:t>you</a:t>
            </a:r>
            <a:r>
              <a:rPr lang="nl-BE" dirty="0"/>
              <a:t> </a:t>
            </a:r>
            <a:r>
              <a:rPr lang="nl-BE" dirty="0" err="1"/>
              <a:t>can</a:t>
            </a:r>
            <a:r>
              <a:rPr lang="nl-BE" dirty="0"/>
              <a:t> return 400 Bad </a:t>
            </a:r>
            <a:r>
              <a:rPr lang="nl-BE" dirty="0" err="1"/>
              <a:t>Request</a:t>
            </a:r>
            <a:r>
              <a:rPr lang="nl-BE" dirty="0"/>
              <a:t> </a:t>
            </a:r>
            <a:r>
              <a:rPr lang="nl-BE" dirty="0" err="1"/>
              <a:t>and</a:t>
            </a:r>
            <a:r>
              <a:rPr lang="nl-BE" dirty="0"/>
              <a:t> </a:t>
            </a:r>
            <a:r>
              <a:rPr lang="nl-BE" dirty="0" err="1"/>
              <a:t>indicate</a:t>
            </a:r>
            <a:r>
              <a:rPr lang="nl-BE" dirty="0"/>
              <a:t> </a:t>
            </a:r>
            <a:r>
              <a:rPr lang="nl-BE" dirty="0" err="1"/>
              <a:t>what</a:t>
            </a:r>
            <a:r>
              <a:rPr lang="nl-BE" dirty="0"/>
              <a:t> </a:t>
            </a:r>
            <a:r>
              <a:rPr lang="nl-BE" dirty="0" err="1"/>
              <a:t>the</a:t>
            </a:r>
            <a:r>
              <a:rPr lang="nl-BE" dirty="0"/>
              <a:t> </a:t>
            </a:r>
            <a:r>
              <a:rPr lang="nl-BE" dirty="0" err="1"/>
              <a:t>consumer</a:t>
            </a:r>
            <a:r>
              <a:rPr lang="nl-BE" dirty="0"/>
              <a:t> of </a:t>
            </a:r>
            <a:r>
              <a:rPr lang="nl-BE" dirty="0" err="1"/>
              <a:t>the</a:t>
            </a:r>
            <a:r>
              <a:rPr lang="nl-BE" dirty="0"/>
              <a:t> API </a:t>
            </a:r>
            <a:r>
              <a:rPr lang="nl-BE" dirty="0" err="1"/>
              <a:t>should</a:t>
            </a:r>
            <a:r>
              <a:rPr lang="nl-BE" dirty="0"/>
              <a:t> alter in order </a:t>
            </a:r>
            <a:r>
              <a:rPr lang="nl-BE" dirty="0" err="1"/>
              <a:t>to</a:t>
            </a:r>
            <a:r>
              <a:rPr lang="nl-BE" dirty="0"/>
              <a:t> make a </a:t>
            </a:r>
            <a:r>
              <a:rPr lang="nl-BE" dirty="0" err="1"/>
              <a:t>good</a:t>
            </a:r>
            <a:r>
              <a:rPr lang="nl-BE" dirty="0"/>
              <a:t> </a:t>
            </a:r>
            <a:r>
              <a:rPr lang="nl-BE" dirty="0" err="1"/>
              <a:t>request</a:t>
            </a:r>
            <a:r>
              <a:rPr lang="nl-BE" dirty="0"/>
              <a:t> </a:t>
            </a:r>
            <a:r>
              <a:rPr lang="nl-BE" dirty="0" err="1"/>
              <a:t>instead</a:t>
            </a:r>
            <a:r>
              <a:rPr lang="nl-BE" dirty="0"/>
              <a:t>.</a:t>
            </a:r>
            <a:endParaRPr lang="en-US"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18</a:t>
            </a:fld>
            <a:endParaRPr lang="nl-NL"/>
          </a:p>
        </p:txBody>
      </p:sp>
    </p:spTree>
    <p:extLst>
      <p:ext uri="{BB962C8B-B14F-4D97-AF65-F5344CB8AC3E}">
        <p14:creationId xmlns:p14="http://schemas.microsoft.com/office/powerpoint/2010/main" val="12472279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PUT is a little bit special. This verb is used to either create, replace or fully update a resource item. Creation, however, is only possible when the user can dictate which ID to use, because a PUT request is targeted to a single resource.</a:t>
            </a:r>
          </a:p>
          <a:p>
            <a:pPr marL="0" indent="0">
              <a:buFontTx/>
              <a:buNone/>
            </a:pPr>
            <a:r>
              <a:rPr lang="en-US" dirty="0"/>
              <a:t>When creating, 201 Created is expected, when updating/replacing, 200 OK. If creation is not possible, a 404 should be returned if the ID does not exist. 400 and 403 remain the same.</a:t>
            </a:r>
          </a:p>
          <a:p>
            <a:pPr marL="0" indent="0">
              <a:buFontTx/>
              <a:buNone/>
            </a:pPr>
            <a:endParaRPr lang="en-US" dirty="0"/>
          </a:p>
          <a:p>
            <a:pPr marL="0" indent="0">
              <a:buFontTx/>
              <a:buNone/>
            </a:pPr>
            <a:r>
              <a:rPr lang="en-US" dirty="0"/>
              <a:t>DELETE removes a resource and returns 204 No Content (although some people just return 200 OK) when the delete is successful. Again, if the resource is not found (which should be the case after a successful DELETE request), 404 should be returned.</a:t>
            </a:r>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19</a:t>
            </a:fld>
            <a:endParaRPr lang="nl-NL"/>
          </a:p>
        </p:txBody>
      </p:sp>
    </p:spTree>
    <p:extLst>
      <p:ext uri="{BB962C8B-B14F-4D97-AF65-F5344CB8AC3E}">
        <p14:creationId xmlns:p14="http://schemas.microsoft.com/office/powerpoint/2010/main" val="26955974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When dealing with child resources, things change a little (although, again, some mileage may vary). Look at the URI for the GET request: when /parents/{</a:t>
            </a:r>
            <a:r>
              <a:rPr lang="en-US" dirty="0" err="1"/>
              <a:t>parentId</a:t>
            </a:r>
            <a:r>
              <a:rPr lang="en-US" dirty="0"/>
              <a:t>} does not exist, you’d return a 404, so when you try to retrieve its children, you would do the same, right? Right! But what should you return when the parent resource does exist but doesn’t have any children yet? I’m a fan of returning 204 in that case, while others prefer 200 OK and an empty list. My advice: choose one of these approaches, but stick with it throughout the API for consistency.</a:t>
            </a:r>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20</a:t>
            </a:fld>
            <a:endParaRPr lang="nl-NL"/>
          </a:p>
        </p:txBody>
      </p:sp>
    </p:spTree>
    <p:extLst>
      <p:ext uri="{BB962C8B-B14F-4D97-AF65-F5344CB8AC3E}">
        <p14:creationId xmlns:p14="http://schemas.microsoft.com/office/powerpoint/2010/main" val="3044494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.NET Core is a true reboot of the .NET framework, so it has been written from scratch again, giving Microsoft the opportunity to incorporate a better design – something not possible in the full .NET Framework without potentially braking billions of applications out there.</a:t>
            </a:r>
          </a:p>
          <a:p>
            <a:endParaRPr lang="en-US" dirty="0"/>
          </a:p>
          <a:p>
            <a:r>
              <a:rPr lang="en-US" dirty="0"/>
              <a:t>Being a complete reboot, it has been designed with cross-platform in mind from day one. .NET was intended to be cross platform from the beginning, but technology like Windows Forms made it nigh impossible to fully port the .NET Framework (and applications) to other platforms like Linux or Mac OS, although Mono has done a remarkable job in this field.</a:t>
            </a:r>
          </a:p>
          <a:p>
            <a:r>
              <a:rPr lang="en-US" dirty="0"/>
              <a:t>With .NET Core however, Microsoft (and partners like Samsung and Qualcomm) has been focusing not only on the Windows platform, but also Linux, Mac OS and others (Android i.e.) from the start, delivering the possibility for developers to not only target these platforms, but also to write code using .NET Core on these platforms.</a:t>
            </a:r>
          </a:p>
          <a:p>
            <a:endParaRPr lang="en-US" dirty="0"/>
          </a:p>
          <a:p>
            <a:r>
              <a:rPr lang="en-US" dirty="0"/>
              <a:t>But contributing is not limited to Microsoft employees or partners, everyone can contribute to .NET Core or ASP.NET Core, EF Core, … This also means that its easier than ever to dive into the source code as an additional source of documentation.</a:t>
            </a:r>
          </a:p>
          <a:p>
            <a:endParaRPr lang="en-US" dirty="0"/>
          </a:p>
          <a:p>
            <a:r>
              <a:rPr lang="en-US" dirty="0"/>
              <a:t>Next to being a reboot of the framework and targeting multiple platforms from day one, .NET Core offers several offer major improvements. The full .NET Framework consists of the common object runtime library, a single DLL file on your system – mscorlib.dll –, and several additions installed in the global assembly cache. For (older) ASP.NET projects, which depended on </a:t>
            </a:r>
            <a:r>
              <a:rPr lang="en-US" dirty="0" err="1"/>
              <a:t>System.Web</a:t>
            </a:r>
            <a:r>
              <a:rPr lang="en-US" dirty="0"/>
              <a:t>, this means that you had a dependency on two assemblies totaling 10 MB by default.</a:t>
            </a:r>
          </a:p>
          <a:p>
            <a:endParaRPr lang="en-US" dirty="0"/>
          </a:p>
          <a:p>
            <a:r>
              <a:rPr lang="en-US" dirty="0"/>
              <a:t>With .NET Core, functionality has been reorganized into much smaller components and separate NuGet packages, which yields the benefit of having only to download (and deploy) the assemblies your code actually needs to run. Additionally, this allows us to deploy our application using very specific versions of both the .NET Core runtime and our dependencies side by side with other applications: you can choose to deploy and use the default installed version of the runtime, or deploy the runtime with your application and be independent.</a:t>
            </a:r>
          </a:p>
          <a:p>
            <a:r>
              <a:rPr lang="en-US" dirty="0"/>
              <a:t>This feature might not seem that important, because .NET Framework already supported side-by-side installations, but only to a certain degree: .NET 1.1, 2.0 and 4.x are side-by-side, but all future installs of, say v4.6.1, v4.6.2 and v4.7 do upgrade several components, meaning that they might have an effect on applications running on v4.0. This is not the case with .NET Core if you choose to deploy the runtime with your application.</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3</a:t>
            </a:fld>
            <a:endParaRPr lang="nl-NL"/>
          </a:p>
        </p:txBody>
      </p:sp>
    </p:spTree>
    <p:extLst>
      <p:ext uri="{BB962C8B-B14F-4D97-AF65-F5344CB8AC3E}">
        <p14:creationId xmlns:p14="http://schemas.microsoft.com/office/powerpoint/2010/main" val="39084903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In ASP.NET Core, a controller will act as the main entry point for HTTP requests. To create a controller class, you have several options available:</a:t>
            </a:r>
          </a:p>
          <a:p>
            <a:pPr marL="171450" indent="-171450">
              <a:buFontTx/>
              <a:buChar char="-"/>
            </a:pPr>
            <a:r>
              <a:rPr lang="en-US" dirty="0"/>
              <a:t>Either create a public class with a name ending in “Controller”</a:t>
            </a:r>
          </a:p>
          <a:p>
            <a:pPr marL="171450" indent="-171450">
              <a:buFontTx/>
              <a:buChar char="-"/>
            </a:pPr>
            <a:r>
              <a:rPr lang="en-US" dirty="0"/>
              <a:t>Or create a public class marked with the [Controller] attribute</a:t>
            </a:r>
          </a:p>
          <a:p>
            <a:pPr marL="171450" indent="-171450">
              <a:buFontTx/>
              <a:buChar char="-"/>
            </a:pPr>
            <a:r>
              <a:rPr lang="en-US" dirty="0"/>
              <a:t>Or create a public class which inherits </a:t>
            </a:r>
            <a:r>
              <a:rPr lang="en-US" dirty="0" err="1"/>
              <a:t>ControllerBase</a:t>
            </a:r>
            <a:endParaRPr lang="en-US" dirty="0"/>
          </a:p>
          <a:p>
            <a:pPr marL="171450" indent="-171450">
              <a:buFontTx/>
              <a:buChar char="-"/>
            </a:pPr>
            <a:endParaRPr lang="en-US" dirty="0"/>
          </a:p>
          <a:p>
            <a:pPr marL="0" indent="0">
              <a:buFontTx/>
              <a:buNone/>
            </a:pPr>
            <a:r>
              <a:rPr lang="en-US" dirty="0"/>
              <a:t>The last option is the most commonly used one, because </a:t>
            </a:r>
            <a:r>
              <a:rPr lang="en-US" dirty="0" err="1"/>
              <a:t>ControllerBase</a:t>
            </a:r>
            <a:r>
              <a:rPr lang="en-US" dirty="0"/>
              <a:t> already contains some handy properties and methods which you will be using a lot when responding to HTTP requests.</a:t>
            </a:r>
          </a:p>
          <a:p>
            <a:pPr marL="0" indent="0">
              <a:buFontTx/>
              <a:buNone/>
            </a:pPr>
            <a:endParaRPr lang="en-US" dirty="0"/>
          </a:p>
          <a:p>
            <a:pPr marL="0" indent="0">
              <a:buFontTx/>
              <a:buNone/>
            </a:pPr>
            <a:r>
              <a:rPr lang="en-US" dirty="0"/>
              <a:t>Let’s write our first API controller. (create class, inject repo/service, write get/</a:t>
            </a:r>
            <a:r>
              <a:rPr lang="en-US" dirty="0" err="1"/>
              <a:t>getbyid</a:t>
            </a:r>
            <a:r>
              <a:rPr lang="en-US" dirty="0"/>
              <a:t>/create/delete methods)</a:t>
            </a:r>
          </a:p>
          <a:p>
            <a:pPr marL="0" indent="0">
              <a:buFontTx/>
              <a:buNone/>
            </a:pPr>
            <a:endParaRPr lang="en-US"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21</a:t>
            </a:fld>
            <a:endParaRPr lang="nl-NL"/>
          </a:p>
        </p:txBody>
      </p:sp>
    </p:spTree>
    <p:extLst>
      <p:ext uri="{BB962C8B-B14F-4D97-AF65-F5344CB8AC3E}">
        <p14:creationId xmlns:p14="http://schemas.microsoft.com/office/powerpoint/2010/main" val="3415669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Especially when dealing with rather simple API controllers, you’ll quickly see a pattern repeating itself. To simplify the amount of work, we can also make use of a new feature in ASP.NET Core 2.1, using the [</a:t>
            </a:r>
            <a:r>
              <a:rPr lang="en-US" dirty="0" err="1"/>
              <a:t>ApiController</a:t>
            </a:r>
            <a:r>
              <a:rPr lang="en-US" dirty="0"/>
              <a:t>] attribute. By default, this will apply the following behavior:</a:t>
            </a:r>
          </a:p>
          <a:p>
            <a:pPr marL="0" indent="0">
              <a:buFontTx/>
              <a:buNone/>
            </a:pPr>
            <a:endParaRPr lang="en-US" dirty="0"/>
          </a:p>
          <a:p>
            <a:pPr marL="171450" indent="-171450">
              <a:buFontTx/>
              <a:buChar char="-"/>
            </a:pPr>
            <a:r>
              <a:rPr lang="en-US" dirty="0"/>
              <a:t>Automatic validation of the </a:t>
            </a:r>
            <a:r>
              <a:rPr lang="en-US" dirty="0" err="1"/>
              <a:t>ModelState</a:t>
            </a:r>
            <a:r>
              <a:rPr lang="en-US" dirty="0"/>
              <a:t> and returning 400 Bad Request when the state is invalid</a:t>
            </a:r>
          </a:p>
          <a:p>
            <a:pPr marL="171450" indent="-171450">
              <a:buFontTx/>
              <a:buChar char="-"/>
            </a:pPr>
            <a:r>
              <a:rPr lang="en-US" dirty="0"/>
              <a:t>Automatic binding of parameter values from the body, query, header, … Complex types will typically automatically look to bind from the request body, while simple types will be matched from a query value instead (or a route value if the name matches).</a:t>
            </a:r>
          </a:p>
          <a:p>
            <a:pPr marL="171450" indent="-171450">
              <a:buFontTx/>
              <a:buChar char="-"/>
            </a:pPr>
            <a:r>
              <a:rPr lang="en-US" dirty="0"/>
              <a:t>The last behavior is a bit more technical: when you have data coming from a form (using </a:t>
            </a:r>
            <a:r>
              <a:rPr lang="en-US" dirty="0" err="1"/>
              <a:t>FromForm</a:t>
            </a:r>
            <a:r>
              <a:rPr lang="en-US" dirty="0"/>
              <a:t> or via specific types like </a:t>
            </a:r>
            <a:r>
              <a:rPr lang="en-US" dirty="0" err="1"/>
              <a:t>IFormCollection</a:t>
            </a:r>
            <a:r>
              <a:rPr lang="en-US" dirty="0"/>
              <a:t> or </a:t>
            </a:r>
            <a:r>
              <a:rPr lang="en-US" dirty="0" err="1"/>
              <a:t>IFormFile</a:t>
            </a:r>
            <a:r>
              <a:rPr lang="en-US" dirty="0"/>
              <a:t>), then ASP.NET Core will assume that the request contains multipart/form-data</a:t>
            </a:r>
          </a:p>
          <a:p>
            <a:pPr marL="171450" indent="-171450">
              <a:buFontTx/>
              <a:buChar char="-"/>
            </a:pPr>
            <a:endParaRPr lang="en-US" dirty="0"/>
          </a:p>
          <a:p>
            <a:pPr marL="171450" indent="-171450">
              <a:buFontTx/>
              <a:buChar char="-"/>
            </a:pPr>
            <a:endParaRPr lang="en-US" dirty="0"/>
          </a:p>
          <a:p>
            <a:pPr marL="0" indent="0">
              <a:buFontTx/>
              <a:buNone/>
            </a:pPr>
            <a:r>
              <a:rPr lang="en-US" dirty="0"/>
              <a:t>These behaviors can be disabled by configuring the </a:t>
            </a:r>
            <a:r>
              <a:rPr lang="en-US" dirty="0" err="1"/>
              <a:t>ApiBehaviorOptions</a:t>
            </a:r>
            <a:r>
              <a:rPr lang="en-US" dirty="0"/>
              <a:t> in </a:t>
            </a:r>
            <a:r>
              <a:rPr lang="en-US" dirty="0" err="1"/>
              <a:t>ConfigureServices</a:t>
            </a:r>
            <a:r>
              <a:rPr lang="en-US" dirty="0"/>
              <a:t>:</a:t>
            </a:r>
          </a:p>
          <a:p>
            <a:pPr marL="0" indent="0">
              <a:buFontTx/>
              <a:buNone/>
            </a:pPr>
            <a:r>
              <a:rPr lang="en-US" dirty="0" err="1"/>
              <a:t>services.Configure</a:t>
            </a:r>
            <a:r>
              <a:rPr lang="en-US" dirty="0"/>
              <a:t>&lt;</a:t>
            </a:r>
            <a:r>
              <a:rPr lang="en-US" dirty="0" err="1"/>
              <a:t>ApiBehaviorOptions</a:t>
            </a:r>
            <a:r>
              <a:rPr lang="en-US" dirty="0"/>
              <a:t>&gt;(x =&gt; {});</a:t>
            </a:r>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22</a:t>
            </a:fld>
            <a:endParaRPr lang="nl-NL"/>
          </a:p>
        </p:txBody>
      </p:sp>
    </p:spTree>
    <p:extLst>
      <p:ext uri="{BB962C8B-B14F-4D97-AF65-F5344CB8AC3E}">
        <p14:creationId xmlns:p14="http://schemas.microsoft.com/office/powerpoint/2010/main" val="31466442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These behaviors can be disabled by configuring the </a:t>
            </a:r>
            <a:r>
              <a:rPr lang="en-US" dirty="0" err="1"/>
              <a:t>ApiBehaviorOptions</a:t>
            </a:r>
            <a:r>
              <a:rPr lang="en-US" dirty="0"/>
              <a:t> in </a:t>
            </a:r>
            <a:r>
              <a:rPr lang="en-US" dirty="0" err="1"/>
              <a:t>ConfigureServices</a:t>
            </a:r>
            <a:r>
              <a:rPr lang="en-US" dirty="0"/>
              <a:t>:</a:t>
            </a:r>
          </a:p>
          <a:p>
            <a:pPr marL="0" indent="0">
              <a:buFontTx/>
              <a:buNone/>
            </a:pPr>
            <a:r>
              <a:rPr lang="en-US" dirty="0" err="1"/>
              <a:t>services.Configure</a:t>
            </a:r>
            <a:r>
              <a:rPr lang="en-US" dirty="0"/>
              <a:t>&lt;</a:t>
            </a:r>
            <a:r>
              <a:rPr lang="en-US" dirty="0" err="1"/>
              <a:t>ApiBehaviorOptions</a:t>
            </a:r>
            <a:r>
              <a:rPr lang="en-US" dirty="0"/>
              <a:t>&gt;(x =&gt; {});</a:t>
            </a:r>
          </a:p>
          <a:p>
            <a:pPr marL="0" indent="0">
              <a:buFontTx/>
              <a:buNone/>
            </a:pPr>
            <a:endParaRPr lang="en-US" dirty="0"/>
          </a:p>
          <a:p>
            <a:pPr marL="0" indent="0">
              <a:buFontTx/>
              <a:buNone/>
            </a:pPr>
            <a:r>
              <a:rPr lang="en-US" dirty="0"/>
              <a:t>For the first feature, that automatically validates </a:t>
            </a:r>
            <a:r>
              <a:rPr lang="en-US" dirty="0" err="1"/>
              <a:t>ModelState</a:t>
            </a:r>
            <a:r>
              <a:rPr lang="en-US" dirty="0"/>
              <a:t>, ASP.NET Core is actually just </a:t>
            </a:r>
            <a:r>
              <a:rPr lang="en-US" dirty="0" err="1"/>
              <a:t>autoregistering</a:t>
            </a:r>
            <a:r>
              <a:rPr lang="en-US" dirty="0"/>
              <a:t> a new filter: </a:t>
            </a:r>
            <a:r>
              <a:rPr lang="en-US" dirty="0" err="1"/>
              <a:t>ModelStateInvalidFilter</a:t>
            </a:r>
            <a:r>
              <a:rPr lang="en-US" dirty="0"/>
              <a:t>. This filter is added to all calls where </a:t>
            </a:r>
            <a:r>
              <a:rPr lang="en-US" dirty="0" err="1"/>
              <a:t>ApiController</a:t>
            </a:r>
            <a:r>
              <a:rPr lang="en-US" dirty="0"/>
              <a:t> is being applied to, and internally, the order is so low (-2000) that it will be executed as one of the first filters after model binding has been executed.</a:t>
            </a:r>
          </a:p>
          <a:p>
            <a:pPr marL="0" indent="0">
              <a:buFontTx/>
              <a:buNone/>
            </a:pPr>
            <a:endParaRPr lang="en-US" dirty="0"/>
          </a:p>
          <a:p>
            <a:pPr marL="0" indent="0">
              <a:buFontTx/>
              <a:buNone/>
            </a:pPr>
            <a:r>
              <a:rPr lang="en-US" dirty="0"/>
              <a:t>You can change its behavior to return a custom result or change the status code from 400 to something else if you want, again by configuring the </a:t>
            </a:r>
            <a:r>
              <a:rPr lang="en-US" dirty="0" err="1"/>
              <a:t>ApiBehaviorOptions</a:t>
            </a:r>
            <a:r>
              <a:rPr lang="en-US" dirty="0"/>
              <a:t>. But this must be done *AFTER* the </a:t>
            </a:r>
            <a:r>
              <a:rPr lang="en-US" dirty="0" err="1"/>
              <a:t>SetCompatibilityVersion</a:t>
            </a:r>
            <a:r>
              <a:rPr lang="en-US" dirty="0"/>
              <a:t> call!</a:t>
            </a:r>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23</a:t>
            </a:fld>
            <a:endParaRPr lang="nl-NL"/>
          </a:p>
        </p:txBody>
      </p:sp>
    </p:spTree>
    <p:extLst>
      <p:ext uri="{BB962C8B-B14F-4D97-AF65-F5344CB8AC3E}">
        <p14:creationId xmlns:p14="http://schemas.microsoft.com/office/powerpoint/2010/main" val="29989052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We haven’t really spoken about the return values yet. While you could return the actual type, like Customer or List&lt;Product&gt;, it’s usually a better idea to use more generic types, because these allow you to also easily return 404 Not Found, 201 Created and so forth.</a:t>
            </a:r>
          </a:p>
          <a:p>
            <a:pPr marL="0" indent="0">
              <a:buFontTx/>
              <a:buNone/>
            </a:pPr>
            <a:endParaRPr lang="en-US" dirty="0"/>
          </a:p>
          <a:p>
            <a:pPr marL="0" indent="0">
              <a:buFontTx/>
              <a:buNone/>
            </a:pPr>
            <a:r>
              <a:rPr lang="en-US" dirty="0"/>
              <a:t>The first, most basic return type, is the interface </a:t>
            </a:r>
            <a:r>
              <a:rPr lang="en-US" dirty="0" err="1"/>
              <a:t>IActionResult</a:t>
            </a:r>
            <a:r>
              <a:rPr lang="en-US" dirty="0"/>
              <a:t> or Task&lt;</a:t>
            </a:r>
            <a:r>
              <a:rPr lang="en-US" dirty="0" err="1"/>
              <a:t>IActionResult</a:t>
            </a:r>
            <a:r>
              <a:rPr lang="en-US" dirty="0"/>
              <a:t>&gt; when creating asynchronous controllers.</a:t>
            </a:r>
          </a:p>
          <a:p>
            <a:pPr marL="0" indent="0">
              <a:buFontTx/>
              <a:buNone/>
            </a:pPr>
            <a:r>
              <a:rPr lang="en-US" dirty="0"/>
              <a:t>The second one is </a:t>
            </a:r>
            <a:r>
              <a:rPr lang="en-US" dirty="0" err="1"/>
              <a:t>ActionResult</a:t>
            </a:r>
            <a:r>
              <a:rPr lang="en-US" dirty="0"/>
              <a:t>&lt;T&gt; or Task&lt;</a:t>
            </a:r>
            <a:r>
              <a:rPr lang="en-US" dirty="0" err="1"/>
              <a:t>ActionResult</a:t>
            </a:r>
            <a:r>
              <a:rPr lang="en-US" dirty="0"/>
              <a:t>&lt;T&gt;&gt;, which allows you to be more verbose in the expected return type, while still allowing to return other </a:t>
            </a:r>
            <a:r>
              <a:rPr lang="en-US" dirty="0" err="1"/>
              <a:t>ActionResult</a:t>
            </a:r>
            <a:r>
              <a:rPr lang="en-US" dirty="0"/>
              <a:t> types, like </a:t>
            </a:r>
            <a:r>
              <a:rPr lang="en-US" dirty="0" err="1"/>
              <a:t>NotFoundResult</a:t>
            </a:r>
            <a:r>
              <a:rPr lang="en-US" dirty="0"/>
              <a:t> for example, using the same code as you would when using </a:t>
            </a:r>
            <a:r>
              <a:rPr lang="en-US" dirty="0" err="1"/>
              <a:t>IActionResult</a:t>
            </a:r>
            <a:r>
              <a:rPr lang="en-US" dirty="0"/>
              <a:t>.</a:t>
            </a:r>
          </a:p>
          <a:p>
            <a:pPr marL="0" indent="0">
              <a:buFontTx/>
              <a:buNone/>
            </a:pPr>
            <a:endParaRPr lang="en-US" dirty="0"/>
          </a:p>
          <a:p>
            <a:pPr marL="0" indent="0">
              <a:buFontTx/>
              <a:buNone/>
            </a:pPr>
            <a:r>
              <a:rPr lang="en-US" dirty="0"/>
              <a:t>The main difference is when adding [</a:t>
            </a:r>
            <a:r>
              <a:rPr lang="en-US" dirty="0" err="1"/>
              <a:t>ProducesResponseType</a:t>
            </a:r>
            <a:r>
              <a:rPr lang="en-US" dirty="0"/>
              <a:t>] attributes when generating API documentation: for typed responses, you’d have to specify the type as well. Using </a:t>
            </a:r>
            <a:r>
              <a:rPr lang="en-US" dirty="0" err="1"/>
              <a:t>ActionResult</a:t>
            </a:r>
            <a:r>
              <a:rPr lang="en-US" dirty="0"/>
              <a:t>&lt;T&gt; removes this need.</a:t>
            </a:r>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24</a:t>
            </a:fld>
            <a:endParaRPr lang="nl-NL"/>
          </a:p>
        </p:txBody>
      </p:sp>
    </p:spTree>
    <p:extLst>
      <p:ext uri="{BB962C8B-B14F-4D97-AF65-F5344CB8AC3E}">
        <p14:creationId xmlns:p14="http://schemas.microsoft.com/office/powerpoint/2010/main" val="23718665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Filters are attributes that allow you to run code before or after certain stages in the HTTP request pipeline, and are useful to handle cross-cutting concerns in your application, like handling specific exceptions or dealing with unauthorized users.</a:t>
            </a:r>
            <a:endParaRPr lang="nl-BE" dirty="0"/>
          </a:p>
          <a:p>
            <a:endParaRPr lang="en-US" dirty="0"/>
          </a:p>
          <a:p>
            <a:r>
              <a:rPr lang="en-US" dirty="0"/>
              <a:t>When the MVC middleware receives a request, and finally selects which controller method to execute, that’s when filters might come in to play.</a:t>
            </a:r>
          </a:p>
          <a:p>
            <a:endParaRPr lang="en-US" dirty="0"/>
          </a:p>
          <a:p>
            <a:r>
              <a:rPr lang="en-US" dirty="0"/>
              <a:t>First in line are authorization filters, used to determine if the current user, if any, is authorized to perform the current request.</a:t>
            </a:r>
          </a:p>
          <a:p>
            <a:r>
              <a:rPr lang="en-US" dirty="0"/>
              <a:t>Next come resource filters, which have two specific uses:</a:t>
            </a:r>
          </a:p>
          <a:p>
            <a:pPr marL="171450" indent="-171450">
              <a:buFontTx/>
              <a:buChar char="-"/>
            </a:pPr>
            <a:r>
              <a:rPr lang="en-US" dirty="0"/>
              <a:t>When entering in the request, they can alter the body of the request to simplify the model binding (like merging hour and time fields into a </a:t>
            </a:r>
            <a:r>
              <a:rPr lang="en-US" dirty="0" err="1"/>
              <a:t>TimeSpan</a:t>
            </a:r>
            <a:r>
              <a:rPr lang="en-US" dirty="0"/>
              <a:t>). Or they can recognize the request and choose to feed a response immediately from a cache.</a:t>
            </a:r>
          </a:p>
          <a:p>
            <a:pPr marL="171450" indent="-171450">
              <a:buFontTx/>
              <a:buChar char="-"/>
            </a:pPr>
            <a:r>
              <a:rPr lang="en-US" dirty="0"/>
              <a:t>When exiting the request (and forming the response), they might add the response to a cache.</a:t>
            </a:r>
          </a:p>
          <a:p>
            <a:pPr marL="0" indent="0">
              <a:buFontTx/>
              <a:buNone/>
            </a:pPr>
            <a:endParaRPr lang="en-US" dirty="0"/>
          </a:p>
          <a:p>
            <a:pPr marL="0" indent="0">
              <a:buFontTx/>
              <a:buNone/>
            </a:pPr>
            <a:r>
              <a:rPr lang="en-US" dirty="0"/>
              <a:t>Action filters run right before and after executing a controller method, and can be used to perform some last minute switches of the input and output arguments. I’ve used this in projects to deal with paging requests, pulling paging data from a header and putting it back there when returning.</a:t>
            </a:r>
          </a:p>
          <a:p>
            <a:pPr marL="0" indent="0">
              <a:buFontTx/>
              <a:buNone/>
            </a:pPr>
            <a:endParaRPr lang="en-US" dirty="0"/>
          </a:p>
          <a:p>
            <a:pPr marL="0" indent="0">
              <a:buFontTx/>
              <a:buNone/>
            </a:pPr>
            <a:r>
              <a:rPr lang="en-US" dirty="0"/>
              <a:t>Exception filters are used to catch global, unhandled exceptions and to transform them in user-friendly JSON objects (in API’s at least) or to log them.</a:t>
            </a:r>
          </a:p>
          <a:p>
            <a:pPr marL="0" indent="0">
              <a:buFontTx/>
              <a:buNone/>
            </a:pPr>
            <a:endParaRPr lang="en-US" dirty="0"/>
          </a:p>
          <a:p>
            <a:pPr marL="0" indent="0">
              <a:buFontTx/>
              <a:buNone/>
            </a:pPr>
            <a:r>
              <a:rPr lang="en-US" dirty="0"/>
              <a:t>Result filters are the last ones in the row, and are run before and after executing the result, which is only used in views or when running formatters (transforming your objects into JSON or XML).</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25</a:t>
            </a:fld>
            <a:endParaRPr lang="nl-NL"/>
          </a:p>
        </p:txBody>
      </p:sp>
    </p:spTree>
    <p:extLst>
      <p:ext uri="{BB962C8B-B14F-4D97-AF65-F5344CB8AC3E}">
        <p14:creationId xmlns:p14="http://schemas.microsoft.com/office/powerpoint/2010/main" val="34681567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endParaRPr lang="en-US"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26</a:t>
            </a:fld>
            <a:endParaRPr lang="nl-NL"/>
          </a:p>
        </p:txBody>
      </p:sp>
    </p:spTree>
    <p:extLst>
      <p:ext uri="{BB962C8B-B14F-4D97-AF65-F5344CB8AC3E}">
        <p14:creationId xmlns:p14="http://schemas.microsoft.com/office/powerpoint/2010/main" val="33605881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Let’s talk a bit about securing our Web API. First of all, we prefer to host all web content over HTTPS nowadays, so we should immediately register a global </a:t>
            </a:r>
            <a:r>
              <a:rPr lang="en-US" dirty="0" err="1"/>
              <a:t>RequireHttpsAttribute</a:t>
            </a:r>
            <a:r>
              <a:rPr lang="en-US" dirty="0"/>
              <a:t> filter. But we can do better, by rewriting all HTTP requests to HTTPS. In order to do this, we need the </a:t>
            </a:r>
            <a:r>
              <a:rPr lang="en-US" dirty="0" err="1"/>
              <a:t>Microsoft.AspNetCore.Rewrite</a:t>
            </a:r>
            <a:r>
              <a:rPr lang="en-US" dirty="0"/>
              <a:t> package and need to configure a rewrite rule:</a:t>
            </a:r>
          </a:p>
          <a:p>
            <a:pPr marL="0" indent="0">
              <a:buFontTx/>
              <a:buNone/>
            </a:pPr>
            <a:endParaRPr lang="en-US" dirty="0"/>
          </a:p>
          <a:p>
            <a:pPr marL="0" indent="0">
              <a:buFontTx/>
              <a:buNone/>
            </a:pPr>
            <a:r>
              <a:rPr lang="en-US" dirty="0"/>
              <a:t>Configure() {</a:t>
            </a:r>
          </a:p>
          <a:p>
            <a:pPr marL="0" indent="0">
              <a:buFontTx/>
              <a:buNone/>
            </a:pPr>
            <a:r>
              <a:rPr lang="en-US" dirty="0"/>
              <a:t>	</a:t>
            </a:r>
            <a:r>
              <a:rPr lang="en-US" dirty="0" err="1"/>
              <a:t>var</a:t>
            </a:r>
            <a:r>
              <a:rPr lang="en-US" dirty="0"/>
              <a:t> options = new </a:t>
            </a:r>
            <a:r>
              <a:rPr lang="en-US" dirty="0" err="1"/>
              <a:t>RewriteOptions</a:t>
            </a:r>
            <a:r>
              <a:rPr lang="en-US" dirty="0"/>
              <a:t>().</a:t>
            </a:r>
            <a:r>
              <a:rPr lang="en-US" dirty="0" err="1"/>
              <a:t>AddRedirectToHttps</a:t>
            </a:r>
            <a:r>
              <a:rPr lang="en-US" dirty="0"/>
              <a:t>();</a:t>
            </a:r>
          </a:p>
          <a:p>
            <a:pPr marL="0" indent="0">
              <a:buFontTx/>
              <a:buNone/>
            </a:pPr>
            <a:r>
              <a:rPr lang="en-US" dirty="0"/>
              <a:t>	</a:t>
            </a:r>
            <a:r>
              <a:rPr lang="en-US" dirty="0" err="1"/>
              <a:t>app.UseRewriter</a:t>
            </a:r>
            <a:r>
              <a:rPr lang="en-US" dirty="0"/>
              <a:t>(options);</a:t>
            </a:r>
          </a:p>
          <a:p>
            <a:pPr marL="0" indent="0">
              <a:buFontTx/>
              <a:buNone/>
            </a:pPr>
            <a:r>
              <a:rPr lang="en-US" dirty="0"/>
              <a:t>}</a:t>
            </a:r>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27</a:t>
            </a:fld>
            <a:endParaRPr lang="nl-NL"/>
          </a:p>
        </p:txBody>
      </p:sp>
    </p:spTree>
    <p:extLst>
      <p:ext uri="{BB962C8B-B14F-4D97-AF65-F5344CB8AC3E}">
        <p14:creationId xmlns:p14="http://schemas.microsoft.com/office/powerpoint/2010/main" val="23161955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Luckily for us, in ASP.NET Core 2.1 it has become a lot easier to make HTTPS a first-class citizen, as it should be really. Now, we can call </a:t>
            </a:r>
            <a:r>
              <a:rPr lang="en-US" dirty="0" err="1"/>
              <a:t>app.UseHttpsRedirection</a:t>
            </a:r>
            <a:r>
              <a:rPr lang="en-US" dirty="0"/>
              <a:t> in the Configure method to redirect our uses to the secured endpoint. In </a:t>
            </a:r>
            <a:r>
              <a:rPr lang="en-US" dirty="0" err="1"/>
              <a:t>ConfigureServices</a:t>
            </a:r>
            <a:r>
              <a:rPr lang="en-US" dirty="0"/>
              <a:t>, you can configure the redirection to use a specific port if necessary (or set the HTTPS_PORT environment variable).</a:t>
            </a:r>
          </a:p>
          <a:p>
            <a:pPr marL="0" indent="0">
              <a:buFontTx/>
              <a:buNone/>
            </a:pPr>
            <a:endParaRPr lang="en-US" dirty="0"/>
          </a:p>
          <a:p>
            <a:pPr marL="0" indent="0">
              <a:buFontTx/>
              <a:buNone/>
            </a:pPr>
            <a:r>
              <a:rPr lang="en-US" dirty="0"/>
              <a:t>At the command line, you can now also easily generate a development SSL certificate and optionally trust that certificate (using dotnet dev-certs https --trust). </a:t>
            </a:r>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28</a:t>
            </a:fld>
            <a:endParaRPr lang="nl-NL"/>
          </a:p>
        </p:txBody>
      </p:sp>
    </p:spTree>
    <p:extLst>
      <p:ext uri="{BB962C8B-B14F-4D97-AF65-F5344CB8AC3E}">
        <p14:creationId xmlns:p14="http://schemas.microsoft.com/office/powerpoint/2010/main" val="7930663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To enforce users being logged on, you can use the </a:t>
            </a:r>
            <a:r>
              <a:rPr lang="en-US" dirty="0" err="1"/>
              <a:t>AuthorizeAttribute</a:t>
            </a:r>
            <a:r>
              <a:rPr lang="en-US" dirty="0"/>
              <a:t>. Inside an action method, you can also access the User object and inspect its roles (or claims) to see if he/she has sufficient access. If not, you can return a forbidden response.</a:t>
            </a:r>
          </a:p>
          <a:p>
            <a:pPr marL="0" indent="0">
              <a:buFontTx/>
              <a:buNone/>
            </a:pPr>
            <a:endParaRPr lang="en-US" dirty="0"/>
          </a:p>
          <a:p>
            <a:pPr marL="0" indent="0">
              <a:buFontTx/>
              <a:buNone/>
            </a:pPr>
            <a:r>
              <a:rPr lang="en-US" dirty="0"/>
              <a:t>Now, to secure a Web API, the current recommendation is to use token-based security. However, that subject is another course entirely.</a:t>
            </a:r>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29</a:t>
            </a:fld>
            <a:endParaRPr lang="nl-NL"/>
          </a:p>
        </p:txBody>
      </p:sp>
    </p:spTree>
    <p:extLst>
      <p:ext uri="{BB962C8B-B14F-4D97-AF65-F5344CB8AC3E}">
        <p14:creationId xmlns:p14="http://schemas.microsoft.com/office/powerpoint/2010/main" val="26807494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When you build an Angular client for your Web API, you will soon find that you’ll hit issues. And they will probably be related to CORS, because your API lives on a different host (or port) than your client application.</a:t>
            </a:r>
          </a:p>
          <a:p>
            <a:pPr marL="0" indent="0">
              <a:buFontTx/>
              <a:buNone/>
            </a:pPr>
            <a:endParaRPr lang="en-US" dirty="0"/>
          </a:p>
          <a:p>
            <a:pPr marL="0" indent="0">
              <a:buFontTx/>
              <a:buNone/>
            </a:pPr>
            <a:r>
              <a:rPr lang="en-US" dirty="0"/>
              <a:t>Whenever the Angular app tries to access an API living on a different domain, the browser first sends an OPTIONS verb to that API URL, to see if it can perform the GET or POST… request that you would like to perform. If the API allows it, it will respond with an Access-Control-Allow-Origin header.</a:t>
            </a:r>
          </a:p>
          <a:p>
            <a:pPr marL="0" indent="0">
              <a:buFontTx/>
              <a:buNone/>
            </a:pPr>
            <a:endParaRPr lang="en-US" dirty="0"/>
          </a:p>
          <a:p>
            <a:pPr marL="0" indent="0">
              <a:buFontTx/>
              <a:buNone/>
            </a:pPr>
            <a:r>
              <a:rPr lang="en-US" dirty="0"/>
              <a:t>To enable CORS, there is another </a:t>
            </a:r>
            <a:r>
              <a:rPr lang="en-US" dirty="0" err="1"/>
              <a:t>nuget</a:t>
            </a:r>
            <a:r>
              <a:rPr lang="en-US" dirty="0"/>
              <a:t> package to add and to configure. You can configure this globally using policies (</a:t>
            </a:r>
            <a:r>
              <a:rPr lang="en-US" dirty="0" err="1"/>
              <a:t>services.AddCors</a:t>
            </a:r>
            <a:r>
              <a:rPr lang="en-US" dirty="0"/>
              <a:t>(options =&gt; </a:t>
            </a:r>
            <a:r>
              <a:rPr lang="en-US" dirty="0" err="1"/>
              <a:t>options.addpolicy</a:t>
            </a:r>
            <a:r>
              <a:rPr lang="en-US" dirty="0"/>
              <a:t>)) and then enable these policies (</a:t>
            </a:r>
            <a:r>
              <a:rPr lang="en-US" dirty="0" err="1"/>
              <a:t>app.UseCors</a:t>
            </a:r>
            <a:r>
              <a:rPr lang="en-US" dirty="0"/>
              <a:t>(“</a:t>
            </a:r>
            <a:r>
              <a:rPr lang="en-US" dirty="0" err="1"/>
              <a:t>policyname</a:t>
            </a:r>
            <a:r>
              <a:rPr lang="en-US" dirty="0"/>
              <a:t>”)) or just build policies when calling </a:t>
            </a:r>
            <a:r>
              <a:rPr lang="en-US" dirty="0" err="1"/>
              <a:t>UseCors</a:t>
            </a:r>
            <a:r>
              <a:rPr lang="en-US" dirty="0"/>
              <a:t>.</a:t>
            </a:r>
          </a:p>
          <a:p>
            <a:pPr marL="0" indent="0">
              <a:buFontTx/>
              <a:buNone/>
            </a:pPr>
            <a:endParaRPr lang="en-US" dirty="0"/>
          </a:p>
          <a:p>
            <a:pPr marL="0" indent="0">
              <a:buFontTx/>
              <a:buNone/>
            </a:pPr>
            <a:r>
              <a:rPr lang="en-US" dirty="0"/>
              <a:t>Another method is to add </a:t>
            </a:r>
            <a:r>
              <a:rPr lang="en-US" dirty="0" err="1"/>
              <a:t>EnableCors</a:t>
            </a:r>
            <a:r>
              <a:rPr lang="en-US" dirty="0"/>
              <a:t> attributes on controllers or action methods, </a:t>
            </a:r>
            <a:r>
              <a:rPr lang="en-US" dirty="0" err="1"/>
              <a:t>DisableCors</a:t>
            </a:r>
            <a:r>
              <a:rPr lang="en-US" dirty="0"/>
              <a:t> to disable CORS for an action or add it globally to the </a:t>
            </a:r>
            <a:r>
              <a:rPr lang="en-US" dirty="0" err="1"/>
              <a:t>options.Filters</a:t>
            </a:r>
            <a:r>
              <a:rPr lang="en-US" dirty="0"/>
              <a:t> using </a:t>
            </a:r>
            <a:r>
              <a:rPr lang="nl-BE" sz="1200" b="0" i="0" kern="1200">
                <a:solidFill>
                  <a:schemeClr val="tx1"/>
                </a:solidFill>
                <a:effectLst/>
                <a:latin typeface="+mn-lt"/>
                <a:ea typeface="+mn-ea"/>
                <a:cs typeface="+mn-cs"/>
              </a:rPr>
              <a:t>CorsAuthorizationFilterFactory</a:t>
            </a:r>
            <a:endParaRPr lang="en-US"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30</a:t>
            </a:fld>
            <a:endParaRPr lang="nl-NL"/>
          </a:p>
        </p:txBody>
      </p:sp>
    </p:spTree>
    <p:extLst>
      <p:ext uri="{BB962C8B-B14F-4D97-AF65-F5344CB8AC3E}">
        <p14:creationId xmlns:p14="http://schemas.microsoft.com/office/powerpoint/2010/main" val="6564581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.NET Standard is a new Microsoft standard, defining a common set of API’s which needs to be implemented by platforms/frameworks per version of the standard. This should make it a lot easier for developers of libraries to target multiple platforms and framework versions, instead of having to deal with the obscurity in PCLs (Portable Class Libraries) like “</a:t>
            </a:r>
            <a:r>
              <a:rPr lang="nl-BE" sz="1200" b="0" i="0" kern="1200" dirty="0">
                <a:solidFill>
                  <a:schemeClr val="tx1"/>
                </a:solidFill>
                <a:effectLst/>
                <a:latin typeface="+mn-lt"/>
                <a:ea typeface="+mn-ea"/>
                <a:cs typeface="+mn-cs"/>
              </a:rPr>
              <a:t>portable-net45+win8+wpa81+wp8</a:t>
            </a:r>
            <a:r>
              <a:rPr lang="en-US" dirty="0"/>
              <a:t>”</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4</a:t>
            </a:fld>
            <a:endParaRPr lang="nl-NL"/>
          </a:p>
        </p:txBody>
      </p:sp>
    </p:spTree>
    <p:extLst>
      <p:ext uri="{BB962C8B-B14F-4D97-AF65-F5344CB8AC3E}">
        <p14:creationId xmlns:p14="http://schemas.microsoft.com/office/powerpoint/2010/main" val="23426521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indent="0">
              <a:buFontTx/>
              <a:buNone/>
            </a:pPr>
            <a:r>
              <a:rPr lang="en-US" dirty="0"/>
              <a:t>Also new in ASP.NET Core 2.1, is that a new project will also include a line to </a:t>
            </a:r>
            <a:r>
              <a:rPr lang="en-US" dirty="0" err="1"/>
              <a:t>app.UseHsts</a:t>
            </a:r>
            <a:r>
              <a:rPr lang="en-US" dirty="0"/>
              <a:t> in the Configure method. Again, this is configurable in </a:t>
            </a:r>
            <a:r>
              <a:rPr lang="en-US" dirty="0" err="1"/>
              <a:t>ConfigureServices</a:t>
            </a:r>
            <a:r>
              <a:rPr lang="en-US" dirty="0"/>
              <a:t>, and allows you to inform web browsers that your web application will always be available using HTTPS.</a:t>
            </a:r>
          </a:p>
          <a:p>
            <a:pPr marL="0" indent="0">
              <a:buFontTx/>
              <a:buNone/>
            </a:pPr>
            <a:endParaRPr lang="en-US" dirty="0"/>
          </a:p>
          <a:p>
            <a:pPr marL="0" indent="0">
              <a:buFontTx/>
              <a:buNone/>
            </a:pPr>
            <a:r>
              <a:rPr lang="en-US" dirty="0"/>
              <a:t>This allows browsers to, once they know your website and that you support HSTS, internally redirect to HTTPS if someone tries to navigate to HTTP instead. While this doesn’t seem that important, it is when some public </a:t>
            </a:r>
            <a:r>
              <a:rPr lang="en-US" dirty="0" err="1"/>
              <a:t>WiFi</a:t>
            </a:r>
            <a:r>
              <a:rPr lang="en-US" dirty="0"/>
              <a:t> hotspots (like in hotels) might get hacked and replace your website contents, which they can only do without you noticing when the site is being served over HTTP.</a:t>
            </a:r>
          </a:p>
          <a:p>
            <a:pPr marL="0" indent="0">
              <a:buFontTx/>
              <a:buNone/>
            </a:pPr>
            <a:endParaRPr lang="en-US" dirty="0"/>
          </a:p>
          <a:p>
            <a:pPr marL="0" indent="0">
              <a:buFontTx/>
              <a:buNone/>
            </a:pPr>
            <a:r>
              <a:rPr lang="en-US" dirty="0"/>
              <a:t>And you can go the extra step as well, by listing your web application on hstspreload.org: when you register your site, a future update of Chrome, Edge, … will include this updated list and immediately redirect users to HTTPS://yoursite.com, even if they’ve never visited your site before.</a:t>
            </a:r>
          </a:p>
          <a:p>
            <a:pPr marL="0" indent="0">
              <a:buFontTx/>
              <a:buNone/>
            </a:pPr>
            <a:endParaRPr lang="en-US"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31</a:t>
            </a:fld>
            <a:endParaRPr lang="nl-NL"/>
          </a:p>
        </p:txBody>
      </p:sp>
    </p:spTree>
    <p:extLst>
      <p:ext uri="{BB962C8B-B14F-4D97-AF65-F5344CB8AC3E}">
        <p14:creationId xmlns:p14="http://schemas.microsoft.com/office/powerpoint/2010/main" val="14940354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err="1"/>
              <a:t>Program.cs</a:t>
            </a:r>
            <a:r>
              <a:rPr lang="en-US" dirty="0"/>
              <a:t> is the entry point of your ASP.NET Core application, just like a console application. In its most basic form, you only need to build a web host using your startup class and you’re good to go.</a:t>
            </a:r>
          </a:p>
          <a:p>
            <a:endParaRPr lang="en-US" dirty="0"/>
          </a:p>
          <a:p>
            <a:r>
              <a:rPr lang="en-US" dirty="0"/>
              <a:t>When we dive in to Visual Studio, you’ll see </a:t>
            </a:r>
            <a:r>
              <a:rPr lang="en-US" dirty="0" err="1"/>
              <a:t>WebHost.CreateDefaultBuilder</a:t>
            </a:r>
            <a:r>
              <a:rPr lang="en-US" dirty="0"/>
              <a:t>. This will suffice for most applications and will configure your ASP.NET application with the following:</a:t>
            </a:r>
          </a:p>
          <a:p>
            <a:pPr marL="171450" indent="-171450">
              <a:buFontTx/>
              <a:buChar char="-"/>
            </a:pPr>
            <a:r>
              <a:rPr lang="en-US" dirty="0"/>
              <a:t>It uses the new Kestrel web server</a:t>
            </a:r>
          </a:p>
          <a:p>
            <a:pPr marL="171450" indent="-171450">
              <a:buFontTx/>
              <a:buChar char="-"/>
            </a:pPr>
            <a:r>
              <a:rPr lang="en-US" dirty="0"/>
              <a:t>Sets the content root path to the current directory</a:t>
            </a:r>
          </a:p>
          <a:p>
            <a:pPr marL="171450" indent="-171450">
              <a:buFontTx/>
              <a:buChar char="-"/>
            </a:pPr>
            <a:r>
              <a:rPr lang="en-US" dirty="0"/>
              <a:t>Loads configuration from </a:t>
            </a:r>
          </a:p>
          <a:p>
            <a:pPr marL="628650" lvl="1" indent="-171450">
              <a:buFontTx/>
              <a:buChar char="-"/>
            </a:pPr>
            <a:r>
              <a:rPr lang="en-US" dirty="0" err="1"/>
              <a:t>appsettings.json</a:t>
            </a:r>
            <a:r>
              <a:rPr lang="en-US" dirty="0"/>
              <a:t> and </a:t>
            </a:r>
            <a:r>
              <a:rPr lang="en-US" dirty="0" err="1"/>
              <a:t>appsettings</a:t>
            </a:r>
            <a:r>
              <a:rPr lang="en-US" dirty="0"/>
              <a:t>.[environment].</a:t>
            </a:r>
            <a:r>
              <a:rPr lang="en-US" dirty="0" err="1"/>
              <a:t>json</a:t>
            </a:r>
            <a:endParaRPr lang="en-US" dirty="0"/>
          </a:p>
          <a:p>
            <a:pPr marL="628650" lvl="1" indent="-171450">
              <a:buFontTx/>
              <a:buChar char="-"/>
            </a:pPr>
            <a:r>
              <a:rPr lang="en-US" dirty="0"/>
              <a:t>User secrets from the current assembly when the environment is development</a:t>
            </a:r>
          </a:p>
          <a:p>
            <a:pPr marL="628650" lvl="1" indent="-171450">
              <a:buFontTx/>
              <a:buChar char="-"/>
            </a:pPr>
            <a:r>
              <a:rPr lang="en-US" dirty="0"/>
              <a:t>Settings from environment variables</a:t>
            </a:r>
          </a:p>
          <a:p>
            <a:pPr marL="628650" lvl="1" indent="-171450">
              <a:buFontTx/>
              <a:buChar char="-"/>
            </a:pPr>
            <a:r>
              <a:rPr lang="en-US" dirty="0"/>
              <a:t>Finally, settings provided using the command line</a:t>
            </a:r>
          </a:p>
          <a:p>
            <a:pPr marL="171450" lvl="0" indent="-171450">
              <a:buFontTx/>
              <a:buChar char="-"/>
            </a:pPr>
            <a:r>
              <a:rPr lang="en-US" dirty="0"/>
              <a:t>Enables both the console and debugger output logger</a:t>
            </a:r>
          </a:p>
          <a:p>
            <a:pPr marL="171450" lvl="0" indent="-171450">
              <a:buFontTx/>
              <a:buChar char="-"/>
            </a:pPr>
            <a:r>
              <a:rPr lang="en-US" dirty="0"/>
              <a:t>Enables IIS integration</a:t>
            </a:r>
          </a:p>
          <a:p>
            <a:pPr marL="171450" lvl="0" indent="-171450">
              <a:buFontTx/>
              <a:buChar char="-"/>
            </a:pPr>
            <a:r>
              <a:rPr lang="en-US" dirty="0"/>
              <a:t>Enables other frameworks (like EF Core) to bind their options to the configuration</a:t>
            </a:r>
          </a:p>
          <a:p>
            <a:pPr marL="171450" lvl="0" indent="-171450">
              <a:buFontTx/>
              <a:buChar char="-"/>
            </a:pPr>
            <a:r>
              <a:rPr lang="en-US" dirty="0"/>
              <a:t>Adds the default developer exception page when the environment is development</a:t>
            </a:r>
          </a:p>
          <a:p>
            <a:pPr marL="171450" lvl="0" indent="-171450">
              <a:buFontTx/>
              <a:buChar char="-"/>
            </a:pPr>
            <a:endParaRPr lang="en-US" dirty="0"/>
          </a:p>
          <a:p>
            <a:pPr marL="0" lvl="0" indent="0">
              <a:buFontTx/>
              <a:buNone/>
            </a:pPr>
            <a:r>
              <a:rPr lang="en-US" dirty="0"/>
              <a:t>Now, Kestrel is a new web server, written to be used on Windows, Linux, MacOS, … platforms. You can use Kestrel as-is, but when you want to host multiple apps on Windows or Linux boxes, you will need to use IIS (on Windows) or another server like Nginx or Apache to function as a reverse proxy, directing requests for several domains or virtual directories to the correct Kestrel instance.</a:t>
            </a:r>
          </a:p>
          <a:p>
            <a:pPr marL="0" lvl="0" indent="0">
              <a:buFontTx/>
              <a:buNone/>
            </a:pPr>
            <a:endParaRPr lang="en-US" dirty="0"/>
          </a:p>
          <a:p>
            <a:pPr marL="0" lvl="0" indent="0">
              <a:buFontTx/>
              <a:buNone/>
            </a:pPr>
            <a:r>
              <a:rPr lang="en-US" dirty="0" err="1"/>
              <a:t>UseIISIntegration</a:t>
            </a:r>
            <a:r>
              <a:rPr lang="en-US" dirty="0"/>
              <a:t> (which now is called by default in ASP.NET Core 2.0) hooks up the ASP.NET Core Module, which enables running Kestrel within IIS or IIS Express. Visual Studio installs this module for you on your machine, but when setting up a server, you might need to manually install this module. You can find it here: https://aka.ms/dotnetcore.2.0.0-windowshosting</a:t>
            </a:r>
          </a:p>
          <a:p>
            <a:pPr marL="0" lvl="0" indent="0">
              <a:buFontTx/>
              <a:buNone/>
            </a:pPr>
            <a:endParaRPr lang="en-US"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5</a:t>
            </a:fld>
            <a:endParaRPr lang="nl-NL"/>
          </a:p>
        </p:txBody>
      </p:sp>
    </p:spTree>
    <p:extLst>
      <p:ext uri="{BB962C8B-B14F-4D97-AF65-F5344CB8AC3E}">
        <p14:creationId xmlns:p14="http://schemas.microsoft.com/office/powerpoint/2010/main" val="21128497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In </a:t>
            </a:r>
            <a:r>
              <a:rPr lang="en-US" dirty="0" err="1"/>
              <a:t>Startup.cs</a:t>
            </a:r>
            <a:r>
              <a:rPr lang="en-US" dirty="0"/>
              <a:t>, you will be adding your middleware (more on this subject in a few moments) and configure/enable it.</a:t>
            </a:r>
          </a:p>
          <a:p>
            <a:r>
              <a:rPr lang="en-US" dirty="0"/>
              <a:t>One kind of middleware you’ll encounter in most ASP.NET Core applications is MVC itself, which is used for both MVC and Web API projects.</a:t>
            </a:r>
          </a:p>
          <a:p>
            <a:endParaRPr lang="en-US" dirty="0"/>
          </a:p>
          <a:p>
            <a:r>
              <a:rPr lang="en-US" dirty="0"/>
              <a:t>The </a:t>
            </a:r>
            <a:r>
              <a:rPr lang="en-US" dirty="0" err="1"/>
              <a:t>ConfigureServices</a:t>
            </a:r>
            <a:r>
              <a:rPr lang="en-US" dirty="0"/>
              <a:t> method is optional, but when present, will be called before Configure. Which is only logical, because in </a:t>
            </a:r>
            <a:r>
              <a:rPr lang="en-US" dirty="0" err="1"/>
              <a:t>ConfigureServices</a:t>
            </a:r>
            <a:r>
              <a:rPr lang="en-US" dirty="0"/>
              <a:t>, you’re going to add or register the services used by your application, like authentication services, MVC itself, your own data services, and so on.</a:t>
            </a:r>
          </a:p>
          <a:p>
            <a:endParaRPr lang="en-US" dirty="0"/>
          </a:p>
          <a:p>
            <a:r>
              <a:rPr lang="en-US" dirty="0"/>
              <a:t>The Configure method </a:t>
            </a:r>
            <a:r>
              <a:rPr lang="en-US" i="0" dirty="0"/>
              <a:t>configures the HTTP pipeline: imagine that every HTTP request to your ASP.NET Core application will pass through this method and will be transformed by the middleware that you add in this method. This means that the order of the middleware in the Configure method is very important: if you add </a:t>
            </a:r>
            <a:r>
              <a:rPr lang="en-US" i="0" dirty="0" err="1"/>
              <a:t>app.UseAuthentication</a:t>
            </a:r>
            <a:r>
              <a:rPr lang="en-US" i="0" dirty="0"/>
              <a:t> after </a:t>
            </a:r>
            <a:r>
              <a:rPr lang="en-US" i="0" dirty="0" err="1"/>
              <a:t>app.UseMvc</a:t>
            </a:r>
            <a:r>
              <a:rPr lang="en-US" i="0" dirty="0"/>
              <a:t>, your users will never be able to authenticate in your application because the MVC middleware acts first. Let’s have a more detailed look at this.</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6</a:t>
            </a:fld>
            <a:endParaRPr lang="nl-NL"/>
          </a:p>
        </p:txBody>
      </p:sp>
    </p:spTree>
    <p:extLst>
      <p:ext uri="{BB962C8B-B14F-4D97-AF65-F5344CB8AC3E}">
        <p14:creationId xmlns:p14="http://schemas.microsoft.com/office/powerpoint/2010/main" val="4174162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When you create a new ASP.NET Core 2.1 web application, you’ll see a new line of code in </a:t>
            </a:r>
            <a:r>
              <a:rPr lang="en-US" dirty="0" err="1"/>
              <a:t>ConfigureServices</a:t>
            </a:r>
            <a:r>
              <a:rPr lang="en-US" dirty="0"/>
              <a:t>:</a:t>
            </a:r>
          </a:p>
          <a:p>
            <a:r>
              <a:rPr lang="en-US" sz="1200" kern="1200" dirty="0" err="1">
                <a:solidFill>
                  <a:schemeClr val="tx1"/>
                </a:solidFill>
                <a:latin typeface="+mn-lt"/>
                <a:ea typeface="+mn-ea"/>
                <a:cs typeface="+mn-cs"/>
              </a:rPr>
              <a:t>services.AddMvc</a:t>
            </a:r>
            <a:r>
              <a:rPr lang="en-US" sz="1200" kern="1200" dirty="0">
                <a:solidFill>
                  <a:schemeClr val="tx1"/>
                </a:solidFill>
                <a:latin typeface="+mn-lt"/>
                <a:ea typeface="+mn-ea"/>
                <a:cs typeface="+mn-cs"/>
              </a:rPr>
              <a:t>().</a:t>
            </a:r>
            <a:r>
              <a:rPr lang="en-US" sz="1200" kern="1200" dirty="0" err="1">
                <a:solidFill>
                  <a:schemeClr val="tx1"/>
                </a:solidFill>
                <a:latin typeface="+mn-lt"/>
                <a:ea typeface="+mn-ea"/>
                <a:cs typeface="+mn-cs"/>
              </a:rPr>
              <a:t>SetCompatibilityVersion</a:t>
            </a:r>
            <a:r>
              <a:rPr lang="en-US" sz="1200" kern="1200" dirty="0">
                <a:solidFill>
                  <a:schemeClr val="tx1"/>
                </a:solidFill>
                <a:latin typeface="+mn-lt"/>
                <a:ea typeface="+mn-ea"/>
                <a:cs typeface="+mn-cs"/>
              </a:rPr>
              <a:t>(CompatibilityVersion.Version_2_1);</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This method sets different defaults for </a:t>
            </a:r>
            <a:r>
              <a:rPr lang="en-US" sz="1200" kern="1200" dirty="0" err="1">
                <a:solidFill>
                  <a:schemeClr val="tx1"/>
                </a:solidFill>
                <a:latin typeface="+mn-lt"/>
                <a:ea typeface="+mn-ea"/>
                <a:cs typeface="+mn-cs"/>
              </a:rPr>
              <a:t>MvcOptions</a:t>
            </a:r>
            <a:r>
              <a:rPr lang="en-US" sz="1200" kern="1200" dirty="0">
                <a:solidFill>
                  <a:schemeClr val="tx1"/>
                </a:solidFill>
                <a:latin typeface="+mn-lt"/>
                <a:ea typeface="+mn-ea"/>
                <a:cs typeface="+mn-cs"/>
              </a:rPr>
              <a:t> based on the selected compatibility level. For some of the new features in ASP.NET Core 2.1, like the </a:t>
            </a:r>
            <a:r>
              <a:rPr lang="en-US" sz="1200" kern="1200" dirty="0" err="1">
                <a:solidFill>
                  <a:schemeClr val="tx1"/>
                </a:solidFill>
                <a:latin typeface="+mn-lt"/>
                <a:ea typeface="+mn-ea"/>
                <a:cs typeface="+mn-cs"/>
              </a:rPr>
              <a:t>ApiControllerAttribute</a:t>
            </a:r>
            <a:r>
              <a:rPr lang="en-US" sz="1200" kern="1200" dirty="0">
                <a:solidFill>
                  <a:schemeClr val="tx1"/>
                </a:solidFill>
                <a:latin typeface="+mn-lt"/>
                <a:ea typeface="+mn-ea"/>
                <a:cs typeface="+mn-cs"/>
              </a:rPr>
              <a:t>, you will need to use compatibility level 2.1 or higher. You could also use </a:t>
            </a:r>
            <a:r>
              <a:rPr lang="en-US" sz="1200" kern="1200" dirty="0" err="1">
                <a:solidFill>
                  <a:schemeClr val="tx1"/>
                </a:solidFill>
                <a:latin typeface="+mn-lt"/>
                <a:ea typeface="+mn-ea"/>
                <a:cs typeface="+mn-cs"/>
              </a:rPr>
              <a:t>CompatibilityVersion.Latest</a:t>
            </a:r>
            <a:r>
              <a:rPr lang="en-US" sz="1200" kern="1200" dirty="0">
                <a:solidFill>
                  <a:schemeClr val="tx1"/>
                </a:solidFill>
                <a:latin typeface="+mn-lt"/>
                <a:ea typeface="+mn-ea"/>
                <a:cs typeface="+mn-cs"/>
              </a:rPr>
              <a:t>, but this might introduce some weird new behaviors that don’t really work with your application, so I advise to not experiment with that </a:t>
            </a:r>
            <a:r>
              <a:rPr lang="en-US" sz="1200" kern="1200" dirty="0" err="1">
                <a:solidFill>
                  <a:schemeClr val="tx1"/>
                </a:solidFill>
                <a:latin typeface="+mn-lt"/>
                <a:ea typeface="+mn-ea"/>
                <a:cs typeface="+mn-cs"/>
              </a:rPr>
              <a:t>enum</a:t>
            </a:r>
            <a:r>
              <a:rPr lang="en-US" sz="1200" kern="1200" dirty="0">
                <a:solidFill>
                  <a:schemeClr val="tx1"/>
                </a:solidFill>
                <a:latin typeface="+mn-lt"/>
                <a:ea typeface="+mn-ea"/>
                <a:cs typeface="+mn-cs"/>
              </a:rPr>
              <a:t> value.</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7</a:t>
            </a:fld>
            <a:endParaRPr lang="nl-NL"/>
          </a:p>
        </p:txBody>
      </p:sp>
    </p:spTree>
    <p:extLst>
      <p:ext uri="{BB962C8B-B14F-4D97-AF65-F5344CB8AC3E}">
        <p14:creationId xmlns:p14="http://schemas.microsoft.com/office/powerpoint/2010/main" val="22575762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When your application receives an HTTP request, it will fall through the middleware as configured in the Configure method. If all goes as planned, the MVC middleware will respond to it and create an appropriate HTTP response. But suppose that something bad happened: an exception has been thrown.</a:t>
            </a:r>
          </a:p>
          <a:p>
            <a:endParaRPr lang="en-US" dirty="0"/>
          </a:p>
          <a:p>
            <a:r>
              <a:rPr lang="en-US" dirty="0"/>
              <a:t>MVC will throw the exception back into the HTTP pipeline, but another middleware will pick it back up (when the environment is Development, that is): the </a:t>
            </a:r>
            <a:r>
              <a:rPr lang="en-US" dirty="0" err="1"/>
              <a:t>UseDeveloperExceptionPage</a:t>
            </a:r>
            <a:r>
              <a:rPr lang="en-US" dirty="0"/>
              <a:t>() middleware. This one will wrap that exception into an informational page, allowing us to inspect what went wrong.</a:t>
            </a:r>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8</a:t>
            </a:fld>
            <a:endParaRPr lang="nl-NL"/>
          </a:p>
        </p:txBody>
      </p:sp>
    </p:spTree>
    <p:extLst>
      <p:ext uri="{BB962C8B-B14F-4D97-AF65-F5344CB8AC3E}">
        <p14:creationId xmlns:p14="http://schemas.microsoft.com/office/powerpoint/2010/main" val="17540932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When your application receives an HTTP request, it will fall through the middleware as configured in the Configure method. If all goes as planned, the MVC middleware will respond to it and create an appropriate HTTP response. But suppose that something bad happened: an exception has been thrown.</a:t>
            </a:r>
          </a:p>
          <a:p>
            <a:endParaRPr lang="en-US" dirty="0"/>
          </a:p>
          <a:p>
            <a:r>
              <a:rPr lang="en-US" dirty="0"/>
              <a:t>MVC will throw the exception back into the HTTP pipeline, but another middleware will pick it back up (when the environment is Development, that is): the </a:t>
            </a:r>
            <a:r>
              <a:rPr lang="en-US" dirty="0" err="1"/>
              <a:t>UseDeveloperExceptionPage</a:t>
            </a:r>
            <a:r>
              <a:rPr lang="en-US" dirty="0"/>
              <a:t>() middleware. This one will wrap that exception into an informational page, allowing us to inspect what went wrong.</a:t>
            </a:r>
          </a:p>
          <a:p>
            <a:endParaRPr lang="en-US" dirty="0"/>
          </a:p>
          <a:p>
            <a:r>
              <a:rPr lang="en-US" dirty="0"/>
              <a:t>--------------</a:t>
            </a:r>
          </a:p>
          <a:p>
            <a:r>
              <a:rPr lang="en-US" dirty="0"/>
              <a:t>In Configure:</a:t>
            </a:r>
          </a:p>
          <a:p>
            <a:r>
              <a:rPr lang="en-US" dirty="0" err="1"/>
              <a:t>App.Use</a:t>
            </a:r>
            <a:r>
              <a:rPr lang="en-US" dirty="0"/>
              <a:t>() to intercept before and after invoking the next one</a:t>
            </a:r>
          </a:p>
          <a:p>
            <a:r>
              <a:rPr lang="en-US" dirty="0" err="1"/>
              <a:t>App.Run</a:t>
            </a:r>
            <a:r>
              <a:rPr lang="en-US" dirty="0"/>
              <a:t>() to return something</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t>
            </a:r>
          </a:p>
          <a:p>
            <a:endParaRPr lang="en-US" dirty="0"/>
          </a:p>
          <a:p>
            <a:r>
              <a:rPr lang="en-US" dirty="0"/>
              <a:t>The order is important! If you place the </a:t>
            </a:r>
            <a:r>
              <a:rPr lang="en-US" dirty="0" err="1"/>
              <a:t>UseDeveloperException</a:t>
            </a:r>
            <a:r>
              <a:rPr lang="en-US" dirty="0"/>
              <a:t> middleware after the </a:t>
            </a:r>
            <a:r>
              <a:rPr lang="en-US" dirty="0" err="1"/>
              <a:t>UseMvc</a:t>
            </a:r>
            <a:r>
              <a:rPr lang="en-US" dirty="0"/>
              <a:t> one, it won’t be able to catch the exception and wrap it in a nice page because the error has happened already. </a:t>
            </a:r>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9</a:t>
            </a:fld>
            <a:endParaRPr lang="nl-NL"/>
          </a:p>
        </p:txBody>
      </p:sp>
    </p:spTree>
    <p:extLst>
      <p:ext uri="{BB962C8B-B14F-4D97-AF65-F5344CB8AC3E}">
        <p14:creationId xmlns:p14="http://schemas.microsoft.com/office/powerpoint/2010/main" val="35149047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I briefly mentioned the development environment a few times. When you’re working on an application, you will typically target multiple environments during the development process. The most common environments are development, staging and production.</a:t>
            </a:r>
          </a:p>
          <a:p>
            <a:endParaRPr lang="en-US" dirty="0"/>
          </a:p>
          <a:p>
            <a:r>
              <a:rPr lang="en-US" dirty="0"/>
              <a:t>Your application will, for the most part, work exactly the same in these environments, but there might be some significant differences. During development, you will typically not use an expensive wildcard SSL certificate or use a distributed cache system, but on production you will.</a:t>
            </a:r>
          </a:p>
          <a:p>
            <a:endParaRPr lang="en-US" dirty="0"/>
          </a:p>
          <a:p>
            <a:r>
              <a:rPr lang="en-US" dirty="0"/>
              <a:t>How can you easily create a single application but still be able to cater all these needs? Well, you have at least two options to do this:</a:t>
            </a:r>
          </a:p>
          <a:p>
            <a:pPr marL="171450" indent="-171450">
              <a:buFontTx/>
              <a:buChar char="-"/>
            </a:pPr>
            <a:r>
              <a:rPr lang="en-US" dirty="0"/>
              <a:t>Provide separate </a:t>
            </a:r>
            <a:r>
              <a:rPr lang="en-US" dirty="0" err="1"/>
              <a:t>ConfigureServices</a:t>
            </a:r>
            <a:r>
              <a:rPr lang="en-US" dirty="0"/>
              <a:t> methods for each environment</a:t>
            </a:r>
          </a:p>
          <a:p>
            <a:pPr marL="171450" indent="-171450">
              <a:buFontTx/>
              <a:buChar char="-"/>
            </a:pPr>
            <a:r>
              <a:rPr lang="en-US" dirty="0"/>
              <a:t>Or provide separate Startup classes when things get too messy to handle in separate methods alone. But you’ll need to use another way to load your Startup then in the bootstrapper.</a:t>
            </a:r>
            <a:endParaRPr lang="nl-BE" dirty="0"/>
          </a:p>
        </p:txBody>
      </p:sp>
      <p:sp>
        <p:nvSpPr>
          <p:cNvPr id="4" name="Tijdelijke aanduiding voor koptekst 3"/>
          <p:cNvSpPr>
            <a:spLocks noGrp="1"/>
          </p:cNvSpPr>
          <p:nvPr>
            <p:ph type="hdr" sz="quarter" idx="10"/>
          </p:nvPr>
        </p:nvSpPr>
        <p:spPr/>
        <p:txBody>
          <a:bodyPr/>
          <a:lstStyle/>
          <a:p>
            <a:r>
              <a:rPr lang="nl-NL"/>
              <a:t>#1 hoofdstuktitel</a:t>
            </a:r>
          </a:p>
        </p:txBody>
      </p:sp>
      <p:sp>
        <p:nvSpPr>
          <p:cNvPr id="5" name="Tijdelijke aanduiding voor datum 4"/>
          <p:cNvSpPr>
            <a:spLocks noGrp="1"/>
          </p:cNvSpPr>
          <p:nvPr>
            <p:ph type="dt" idx="11"/>
          </p:nvPr>
        </p:nvSpPr>
        <p:spPr/>
        <p:txBody>
          <a:bodyPr/>
          <a:lstStyle/>
          <a:p>
            <a:fld id="{CAF16822-D6FB-434C-A993-9A0E0B5BE082}" type="datetime1">
              <a:rPr lang="en-US" smtClean="0"/>
              <a:t>8/7/2018</a:t>
            </a:fld>
            <a:endParaRPr lang="nl-NL"/>
          </a:p>
        </p:txBody>
      </p:sp>
      <p:sp>
        <p:nvSpPr>
          <p:cNvPr id="6" name="Tijdelijke aanduiding voor voettekst 5"/>
          <p:cNvSpPr>
            <a:spLocks noGrp="1"/>
          </p:cNvSpPr>
          <p:nvPr>
            <p:ph type="ftr" sz="quarter" idx="12"/>
          </p:nvPr>
        </p:nvSpPr>
        <p:spPr/>
        <p:txBody>
          <a:bodyPr/>
          <a:lstStyle/>
          <a:p>
            <a:endParaRPr lang="nl-NL"/>
          </a:p>
        </p:txBody>
      </p:sp>
      <p:sp>
        <p:nvSpPr>
          <p:cNvPr id="7" name="Tijdelijke aanduiding voor dianummer 6"/>
          <p:cNvSpPr>
            <a:spLocks noGrp="1"/>
          </p:cNvSpPr>
          <p:nvPr>
            <p:ph type="sldNum" sz="quarter" idx="13"/>
          </p:nvPr>
        </p:nvSpPr>
        <p:spPr/>
        <p:txBody>
          <a:bodyPr/>
          <a:lstStyle/>
          <a:p>
            <a:fld id="{34C90C6D-A790-D14E-A729-0731194D3D28}" type="slidenum">
              <a:rPr lang="nl-NL" smtClean="0"/>
              <a:t>10</a:t>
            </a:fld>
            <a:endParaRPr lang="nl-NL"/>
          </a:p>
        </p:txBody>
      </p:sp>
    </p:spTree>
    <p:extLst>
      <p:ext uri="{BB962C8B-B14F-4D97-AF65-F5344CB8AC3E}">
        <p14:creationId xmlns:p14="http://schemas.microsoft.com/office/powerpoint/2010/main" val="40878245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14.png"/><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aunch_slide">
    <p:bg>
      <p:bgPr>
        <a:blipFill dpi="0" rotWithShape="1">
          <a:blip r:embed="rId2">
            <a:alphaModFix amt="45000"/>
            <a:lum/>
          </a:blip>
          <a:srcRect/>
          <a:stretch>
            <a:fillRect t="-18000"/>
          </a:stretch>
        </a:blipFill>
        <a:effectLst/>
      </p:bgPr>
    </p:bg>
    <p:spTree>
      <p:nvGrpSpPr>
        <p:cNvPr id="1" name=""/>
        <p:cNvGrpSpPr/>
        <p:nvPr/>
      </p:nvGrpSpPr>
      <p:grpSpPr>
        <a:xfrm>
          <a:off x="0" y="0"/>
          <a:ext cx="0" cy="0"/>
          <a:chOff x="0" y="0"/>
          <a:chExt cx="0" cy="0"/>
        </a:xfrm>
      </p:grpSpPr>
      <p:pic>
        <p:nvPicPr>
          <p:cNvPr id="8" name="Afbeelding 7"/>
          <p:cNvPicPr>
            <a:picLocks noChangeAspect="1"/>
          </p:cNvPicPr>
          <p:nvPr userDrawn="1"/>
        </p:nvPicPr>
        <p:blipFill>
          <a:blip r:embed="rId3"/>
          <a:stretch>
            <a:fillRect/>
          </a:stretch>
        </p:blipFill>
        <p:spPr>
          <a:xfrm>
            <a:off x="3162718" y="3069280"/>
            <a:ext cx="6082468" cy="655635"/>
          </a:xfrm>
          <a:prstGeom prst="rect">
            <a:avLst/>
          </a:prstGeom>
        </p:spPr>
      </p:pic>
      <p:sp>
        <p:nvSpPr>
          <p:cNvPr id="10" name="Tekstvak 9"/>
          <p:cNvSpPr txBox="1"/>
          <p:nvPr userDrawn="1"/>
        </p:nvSpPr>
        <p:spPr>
          <a:xfrm>
            <a:off x="12271687" y="6394824"/>
            <a:ext cx="1219200" cy="914400"/>
          </a:xfrm>
          <a:prstGeom prst="rect">
            <a:avLst/>
          </a:prstGeom>
        </p:spPr>
        <p:txBody>
          <a:bodyPr wrap="none" rtlCol="0">
            <a:noAutofit/>
          </a:bodyPr>
          <a:lstStyle/>
          <a:p>
            <a:endParaRPr lang="nl-NL" sz="1800" dirty="0"/>
          </a:p>
        </p:txBody>
      </p:sp>
      <p:pic>
        <p:nvPicPr>
          <p:cNvPr id="9" name="Afbeelding 8"/>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056066" y="5381172"/>
            <a:ext cx="2295771" cy="1201737"/>
          </a:xfrm>
          <a:prstGeom prst="rect">
            <a:avLst/>
          </a:prstGeom>
        </p:spPr>
      </p:pic>
    </p:spTree>
    <p:extLst>
      <p:ext uri="{BB962C8B-B14F-4D97-AF65-F5344CB8AC3E}">
        <p14:creationId xmlns:p14="http://schemas.microsoft.com/office/powerpoint/2010/main" val="2433862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s_pic_04">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Titel 4"/>
          <p:cNvSpPr>
            <a:spLocks noGrp="1"/>
          </p:cNvSpPr>
          <p:nvPr>
            <p:ph type="title" hasCustomPrompt="1"/>
          </p:nvPr>
        </p:nvSpPr>
        <p:spPr>
          <a:xfrm>
            <a:off x="815414" y="332656"/>
            <a:ext cx="10849205" cy="1512168"/>
          </a:xfrm>
          <a:prstGeom prst="rect">
            <a:avLst/>
          </a:prstGeom>
          <a:solidFill>
            <a:schemeClr val="bg1">
              <a:alpha val="85000"/>
            </a:schemeClr>
          </a:solidFill>
          <a:ln w="76200">
            <a:solidFill>
              <a:srgbClr val="4AB048"/>
            </a:solidFill>
            <a:miter lim="800000"/>
          </a:ln>
        </p:spPr>
        <p:txBody>
          <a:bodyPr lIns="360000" tIns="360000" rIns="360000" bIns="360000" anchor="ctr">
            <a:normAutofit/>
          </a:bodyPr>
          <a:lstStyle>
            <a:lvl1pPr algn="l">
              <a:lnSpc>
                <a:spcPct val="130000"/>
              </a:lnSpc>
              <a:defRPr sz="3600" b="0">
                <a:solidFill>
                  <a:schemeClr val="tx1">
                    <a:lumMod val="75000"/>
                    <a:lumOff val="25000"/>
                  </a:schemeClr>
                </a:solidFill>
                <a:latin typeface="Helvetica LT Std" panose="020B0504020202020204" pitchFamily="34" charset="0"/>
              </a:defRPr>
            </a:lvl1pPr>
          </a:lstStyle>
          <a:p>
            <a:r>
              <a:rPr lang="da-DK" dirty="0"/>
              <a:t>Lorem ipsum dolor sit amet.</a:t>
            </a:r>
            <a:endParaRPr lang="nl-NL" dirty="0"/>
          </a:p>
        </p:txBody>
      </p:sp>
    </p:spTree>
    <p:extLst>
      <p:ext uri="{BB962C8B-B14F-4D97-AF65-F5344CB8AC3E}">
        <p14:creationId xmlns:p14="http://schemas.microsoft.com/office/powerpoint/2010/main" val="468607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s_pic_05">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el 4"/>
          <p:cNvSpPr>
            <a:spLocks noGrp="1"/>
          </p:cNvSpPr>
          <p:nvPr>
            <p:ph type="title" hasCustomPrompt="1"/>
          </p:nvPr>
        </p:nvSpPr>
        <p:spPr>
          <a:xfrm>
            <a:off x="4847861" y="4221088"/>
            <a:ext cx="6624736" cy="2232248"/>
          </a:xfrm>
          <a:prstGeom prst="rect">
            <a:avLst/>
          </a:prstGeom>
          <a:solidFill>
            <a:schemeClr val="bg1">
              <a:alpha val="85000"/>
            </a:schemeClr>
          </a:solidFill>
          <a:ln w="76200">
            <a:solidFill>
              <a:srgbClr val="4AB048"/>
            </a:solidFill>
            <a:miter lim="800000"/>
          </a:ln>
        </p:spPr>
        <p:txBody>
          <a:bodyPr lIns="360000" tIns="360000" rIns="360000" bIns="360000" anchor="ctr">
            <a:normAutofit/>
          </a:bodyPr>
          <a:lstStyle>
            <a:lvl1pPr algn="l">
              <a:lnSpc>
                <a:spcPct val="130000"/>
              </a:lnSpc>
              <a:defRPr sz="3600" b="0">
                <a:solidFill>
                  <a:schemeClr val="tx1">
                    <a:lumMod val="75000"/>
                    <a:lumOff val="25000"/>
                  </a:schemeClr>
                </a:solidFill>
                <a:latin typeface="Helvetica LT Std" panose="020B0504020202020204" pitchFamily="34" charset="0"/>
              </a:defRPr>
            </a:lvl1pPr>
          </a:lstStyle>
          <a:p>
            <a:r>
              <a:rPr lang="da-DK" dirty="0"/>
              <a:t>Lorem ipsum dolor sit amet.</a:t>
            </a:r>
            <a:endParaRPr lang="nl-NL" dirty="0"/>
          </a:p>
        </p:txBody>
      </p:sp>
    </p:spTree>
    <p:extLst>
      <p:ext uri="{BB962C8B-B14F-4D97-AF65-F5344CB8AC3E}">
        <p14:creationId xmlns:p14="http://schemas.microsoft.com/office/powerpoint/2010/main" val="6126539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es_pic_06">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Titel 4"/>
          <p:cNvSpPr>
            <a:spLocks noGrp="1"/>
          </p:cNvSpPr>
          <p:nvPr>
            <p:ph type="title" hasCustomPrompt="1"/>
          </p:nvPr>
        </p:nvSpPr>
        <p:spPr>
          <a:xfrm>
            <a:off x="815414" y="332656"/>
            <a:ext cx="10849205" cy="1512168"/>
          </a:xfrm>
          <a:prstGeom prst="rect">
            <a:avLst/>
          </a:prstGeom>
          <a:solidFill>
            <a:schemeClr val="bg1">
              <a:alpha val="85000"/>
            </a:schemeClr>
          </a:solidFill>
          <a:ln w="76200">
            <a:solidFill>
              <a:srgbClr val="4AB048"/>
            </a:solidFill>
            <a:miter lim="800000"/>
          </a:ln>
        </p:spPr>
        <p:txBody>
          <a:bodyPr lIns="360000" tIns="360000" rIns="360000" bIns="360000" anchor="ctr">
            <a:normAutofit/>
          </a:bodyPr>
          <a:lstStyle>
            <a:lvl1pPr algn="l">
              <a:lnSpc>
                <a:spcPct val="130000"/>
              </a:lnSpc>
              <a:defRPr sz="3600" b="0">
                <a:solidFill>
                  <a:schemeClr val="tx1">
                    <a:lumMod val="75000"/>
                    <a:lumOff val="25000"/>
                  </a:schemeClr>
                </a:solidFill>
                <a:latin typeface="Helvetica LT Std" panose="020B0504020202020204" pitchFamily="34" charset="0"/>
              </a:defRPr>
            </a:lvl1pPr>
          </a:lstStyle>
          <a:p>
            <a:r>
              <a:rPr lang="da-DK" dirty="0"/>
              <a:t>Lorem ipsum dolor sit amet.</a:t>
            </a:r>
            <a:endParaRPr lang="nl-NL" dirty="0"/>
          </a:p>
        </p:txBody>
      </p:sp>
    </p:spTree>
    <p:extLst>
      <p:ext uri="{BB962C8B-B14F-4D97-AF65-F5344CB8AC3E}">
        <p14:creationId xmlns:p14="http://schemas.microsoft.com/office/powerpoint/2010/main" val="42764905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s_pic_07">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el 4"/>
          <p:cNvSpPr>
            <a:spLocks noGrp="1"/>
          </p:cNvSpPr>
          <p:nvPr>
            <p:ph type="title" hasCustomPrompt="1"/>
          </p:nvPr>
        </p:nvSpPr>
        <p:spPr>
          <a:xfrm>
            <a:off x="4847861" y="332656"/>
            <a:ext cx="6624736" cy="2232248"/>
          </a:xfrm>
          <a:prstGeom prst="rect">
            <a:avLst/>
          </a:prstGeom>
          <a:solidFill>
            <a:schemeClr val="bg1">
              <a:alpha val="85000"/>
            </a:schemeClr>
          </a:solidFill>
          <a:ln w="76200">
            <a:solidFill>
              <a:srgbClr val="4AB048"/>
            </a:solidFill>
            <a:miter lim="800000"/>
          </a:ln>
        </p:spPr>
        <p:txBody>
          <a:bodyPr lIns="360000" tIns="360000" rIns="360000" bIns="360000" anchor="ctr">
            <a:normAutofit/>
          </a:bodyPr>
          <a:lstStyle>
            <a:lvl1pPr algn="l">
              <a:lnSpc>
                <a:spcPct val="130000"/>
              </a:lnSpc>
              <a:defRPr sz="3600" b="0">
                <a:solidFill>
                  <a:schemeClr val="tx1">
                    <a:lumMod val="75000"/>
                    <a:lumOff val="25000"/>
                  </a:schemeClr>
                </a:solidFill>
                <a:latin typeface="Helvetica LT Std" panose="020B0504020202020204" pitchFamily="34" charset="0"/>
              </a:defRPr>
            </a:lvl1pPr>
          </a:lstStyle>
          <a:p>
            <a:r>
              <a:rPr lang="da-DK" dirty="0"/>
              <a:t>Lorem ipsum dolor sit amet.</a:t>
            </a:r>
            <a:endParaRPr lang="nl-NL" dirty="0"/>
          </a:p>
        </p:txBody>
      </p:sp>
    </p:spTree>
    <p:extLst>
      <p:ext uri="{BB962C8B-B14F-4D97-AF65-F5344CB8AC3E}">
        <p14:creationId xmlns:p14="http://schemas.microsoft.com/office/powerpoint/2010/main" val="5608100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s_pic_08">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el 4"/>
          <p:cNvSpPr>
            <a:spLocks noGrp="1"/>
          </p:cNvSpPr>
          <p:nvPr>
            <p:ph type="title" hasCustomPrompt="1"/>
          </p:nvPr>
        </p:nvSpPr>
        <p:spPr>
          <a:xfrm>
            <a:off x="815414" y="332656"/>
            <a:ext cx="10849205" cy="1512168"/>
          </a:xfrm>
          <a:prstGeom prst="rect">
            <a:avLst/>
          </a:prstGeom>
          <a:solidFill>
            <a:schemeClr val="bg1">
              <a:alpha val="85000"/>
            </a:schemeClr>
          </a:solidFill>
          <a:ln w="76200">
            <a:solidFill>
              <a:srgbClr val="4AB048"/>
            </a:solidFill>
            <a:miter lim="800000"/>
          </a:ln>
        </p:spPr>
        <p:txBody>
          <a:bodyPr lIns="360000" tIns="360000" rIns="360000" bIns="360000" anchor="ctr">
            <a:normAutofit/>
          </a:bodyPr>
          <a:lstStyle>
            <a:lvl1pPr algn="l">
              <a:lnSpc>
                <a:spcPct val="130000"/>
              </a:lnSpc>
              <a:defRPr sz="3600" b="0">
                <a:solidFill>
                  <a:schemeClr val="tx1">
                    <a:lumMod val="75000"/>
                    <a:lumOff val="25000"/>
                  </a:schemeClr>
                </a:solidFill>
                <a:latin typeface="Helvetica LT Std" panose="020B0504020202020204" pitchFamily="34" charset="0"/>
              </a:defRPr>
            </a:lvl1pPr>
          </a:lstStyle>
          <a:p>
            <a:r>
              <a:rPr lang="da-DK" dirty="0"/>
              <a:t>Lorem ipsum dolor sit amet.</a:t>
            </a:r>
            <a:endParaRPr lang="nl-NL" dirty="0"/>
          </a:p>
        </p:txBody>
      </p:sp>
    </p:spTree>
    <p:extLst>
      <p:ext uri="{BB962C8B-B14F-4D97-AF65-F5344CB8AC3E}">
        <p14:creationId xmlns:p14="http://schemas.microsoft.com/office/powerpoint/2010/main" val="19018074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lide_title_text_list">
    <p:spTree>
      <p:nvGrpSpPr>
        <p:cNvPr id="1" name=""/>
        <p:cNvGrpSpPr/>
        <p:nvPr/>
      </p:nvGrpSpPr>
      <p:grpSpPr>
        <a:xfrm>
          <a:off x="0" y="0"/>
          <a:ext cx="0" cy="0"/>
          <a:chOff x="0" y="0"/>
          <a:chExt cx="0" cy="0"/>
        </a:xfrm>
      </p:grpSpPr>
      <p:sp>
        <p:nvSpPr>
          <p:cNvPr id="6" name="Rectangle 5"/>
          <p:cNvSpPr/>
          <p:nvPr userDrawn="1"/>
        </p:nvSpPr>
        <p:spPr>
          <a:xfrm>
            <a:off x="203200" y="116632"/>
            <a:ext cx="11749451" cy="658896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15" name="Tijdelijke aanduiding voor tekst 14"/>
          <p:cNvSpPr>
            <a:spLocks noGrp="1"/>
          </p:cNvSpPr>
          <p:nvPr>
            <p:ph type="body" sz="quarter" idx="14"/>
          </p:nvPr>
        </p:nvSpPr>
        <p:spPr>
          <a:xfrm>
            <a:off x="619562" y="1386115"/>
            <a:ext cx="10962837" cy="4818743"/>
          </a:xfrm>
          <a:prstGeom prst="rect">
            <a:avLst/>
          </a:prstGeom>
        </p:spPr>
        <p:txBody>
          <a:bodyPr/>
          <a:lstStyle>
            <a:lvl1pPr>
              <a:buSzPct val="120000"/>
              <a:defRPr>
                <a:solidFill>
                  <a:schemeClr val="tx1">
                    <a:lumMod val="95000"/>
                    <a:lumOff val="5000"/>
                  </a:schemeClr>
                </a:solidFill>
                <a:latin typeface="Helvetica LT Std" panose="020B0504020202020204" pitchFamily="34" charset="0"/>
              </a:defRPr>
            </a:lvl1pPr>
            <a:lvl2pPr marL="742950" indent="-285750">
              <a:buSzPct val="80000"/>
              <a:buFont typeface="Arial" panose="020B0604020202020204" pitchFamily="34" charset="0"/>
              <a:buChar char="•"/>
              <a:defRPr>
                <a:solidFill>
                  <a:schemeClr val="tx1">
                    <a:lumMod val="95000"/>
                    <a:lumOff val="5000"/>
                  </a:schemeClr>
                </a:solidFill>
                <a:latin typeface="Helvetica LT Std" panose="020B0504020202020204" pitchFamily="34" charset="0"/>
              </a:defRPr>
            </a:lvl2pPr>
            <a:lvl3pPr>
              <a:defRPr>
                <a:latin typeface="Helvetica LT Std" panose="020B0504020202020204" pitchFamily="34" charset="0"/>
              </a:defRPr>
            </a:lvl3pPr>
          </a:lstStyle>
          <a:p>
            <a:pPr lvl="0"/>
            <a:r>
              <a:rPr lang="nl-NL"/>
              <a:t>Tekststijl van het model bewerken</a:t>
            </a:r>
          </a:p>
          <a:p>
            <a:pPr lvl="1"/>
            <a:r>
              <a:rPr lang="nl-NL"/>
              <a:t>Tweede niveau</a:t>
            </a:r>
          </a:p>
          <a:p>
            <a:pPr lvl="2"/>
            <a:r>
              <a:rPr lang="nl-NL"/>
              <a:t>Derde niveau</a:t>
            </a:r>
          </a:p>
        </p:txBody>
      </p:sp>
      <p:sp>
        <p:nvSpPr>
          <p:cNvPr id="7" name="Title Placeholder 1"/>
          <p:cNvSpPr>
            <a:spLocks noGrp="1"/>
          </p:cNvSpPr>
          <p:nvPr>
            <p:ph type="title" hasCustomPrompt="1"/>
          </p:nvPr>
        </p:nvSpPr>
        <p:spPr>
          <a:xfrm>
            <a:off x="609600" y="508002"/>
            <a:ext cx="10972800" cy="587828"/>
          </a:xfrm>
          <a:prstGeom prst="rect">
            <a:avLst/>
          </a:prstGeom>
        </p:spPr>
        <p:txBody>
          <a:bodyPr vert="horz" lIns="91440" tIns="45720" rIns="91440" bIns="45720" rtlCol="0" anchor="ctr">
            <a:normAutofit/>
          </a:bodyPr>
          <a:lstStyle>
            <a:lvl1pPr>
              <a:defRPr cap="small" baseline="0">
                <a:solidFill>
                  <a:srgbClr val="239040"/>
                </a:solidFill>
                <a:latin typeface="Helvetica LT Std" panose="020B0504020202020204" pitchFamily="34" charset="0"/>
              </a:defRPr>
            </a:lvl1pPr>
          </a:lstStyle>
          <a:p>
            <a:r>
              <a:rPr lang="en-US" dirty="0"/>
              <a:t>Slide Title</a:t>
            </a:r>
          </a:p>
        </p:txBody>
      </p:sp>
      <p:pic>
        <p:nvPicPr>
          <p:cNvPr id="5" name="Afbeelding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58274" y="6294754"/>
            <a:ext cx="194560" cy="310126"/>
          </a:xfrm>
          <a:prstGeom prst="rect">
            <a:avLst/>
          </a:prstGeom>
        </p:spPr>
      </p:pic>
    </p:spTree>
    <p:extLst>
      <p:ext uri="{BB962C8B-B14F-4D97-AF65-F5344CB8AC3E}">
        <p14:creationId xmlns:p14="http://schemas.microsoft.com/office/powerpoint/2010/main" val="11223948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kst Chartreuse">
    <p:spTree>
      <p:nvGrpSpPr>
        <p:cNvPr id="1" name=""/>
        <p:cNvGrpSpPr/>
        <p:nvPr/>
      </p:nvGrpSpPr>
      <p:grpSpPr>
        <a:xfrm>
          <a:off x="0" y="0"/>
          <a:ext cx="0" cy="0"/>
          <a:chOff x="0" y="0"/>
          <a:chExt cx="0" cy="0"/>
        </a:xfrm>
      </p:grpSpPr>
      <p:sp>
        <p:nvSpPr>
          <p:cNvPr id="15" name="Tijdelijke aanduiding voor tekst 14"/>
          <p:cNvSpPr>
            <a:spLocks noGrp="1"/>
          </p:cNvSpPr>
          <p:nvPr>
            <p:ph type="body" sz="quarter" idx="14"/>
          </p:nvPr>
        </p:nvSpPr>
        <p:spPr>
          <a:xfrm>
            <a:off x="619562" y="1386115"/>
            <a:ext cx="10962837" cy="4818743"/>
          </a:xfrm>
          <a:prstGeom prst="rect">
            <a:avLst/>
          </a:prstGeom>
        </p:spPr>
        <p:txBody>
          <a:bodyPr/>
          <a:lstStyle>
            <a:lvl1pPr>
              <a:defRPr>
                <a:solidFill>
                  <a:schemeClr val="tx1">
                    <a:lumMod val="95000"/>
                    <a:lumOff val="5000"/>
                  </a:schemeClr>
                </a:solidFill>
                <a:latin typeface="Helvetica LT Std" panose="020B0504020202020204" pitchFamily="34" charset="0"/>
              </a:defRPr>
            </a:lvl1pPr>
            <a:lvl2pPr>
              <a:defRPr>
                <a:solidFill>
                  <a:schemeClr val="tx1">
                    <a:lumMod val="95000"/>
                    <a:lumOff val="5000"/>
                  </a:schemeClr>
                </a:solidFill>
                <a:latin typeface="Helvetica LT Std" panose="020B0504020202020204" pitchFamily="34" charset="0"/>
              </a:defRPr>
            </a:lvl2pPr>
            <a:lvl3pPr>
              <a:defRPr>
                <a:solidFill>
                  <a:srgbClr val="8A8C8E"/>
                </a:solidFill>
                <a:latin typeface="Helvetica LT Std" panose="020B0504020202020204" pitchFamily="34" charset="0"/>
              </a:defRPr>
            </a:lvl3pPr>
          </a:lstStyle>
          <a:p>
            <a:pPr lvl="0"/>
            <a:r>
              <a:rPr lang="nl-NL"/>
              <a:t>Tekststijl van het model bewerken</a:t>
            </a:r>
          </a:p>
          <a:p>
            <a:pPr lvl="1"/>
            <a:r>
              <a:rPr lang="nl-NL"/>
              <a:t>Tweede niveau</a:t>
            </a:r>
          </a:p>
          <a:p>
            <a:pPr lvl="2"/>
            <a:r>
              <a:rPr lang="nl-NL"/>
              <a:t>Derde niveau</a:t>
            </a:r>
          </a:p>
        </p:txBody>
      </p:sp>
      <p:sp>
        <p:nvSpPr>
          <p:cNvPr id="7" name="Title Placeholder 1"/>
          <p:cNvSpPr>
            <a:spLocks noGrp="1"/>
          </p:cNvSpPr>
          <p:nvPr>
            <p:ph type="title" hasCustomPrompt="1"/>
          </p:nvPr>
        </p:nvSpPr>
        <p:spPr>
          <a:xfrm>
            <a:off x="609600" y="508002"/>
            <a:ext cx="10972800" cy="587828"/>
          </a:xfrm>
          <a:prstGeom prst="rect">
            <a:avLst/>
          </a:prstGeom>
        </p:spPr>
        <p:txBody>
          <a:bodyPr vert="horz" lIns="91440" tIns="45720" rIns="91440" bIns="45720" rtlCol="0" anchor="ctr">
            <a:normAutofit/>
          </a:bodyPr>
          <a:lstStyle>
            <a:lvl1pPr>
              <a:defRPr cap="small" baseline="0">
                <a:latin typeface="Helvetica LT Std" panose="020B0504020202020204" pitchFamily="34" charset="0"/>
              </a:defRPr>
            </a:lvl1pPr>
          </a:lstStyle>
          <a:p>
            <a:r>
              <a:rPr lang="en-US" dirty="0"/>
              <a:t>Slide Title</a:t>
            </a:r>
          </a:p>
        </p:txBody>
      </p:sp>
      <p:pic>
        <p:nvPicPr>
          <p:cNvPr id="8" name="Afbeelding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58274" y="6294754"/>
            <a:ext cx="194560" cy="310126"/>
          </a:xfrm>
          <a:prstGeom prst="rect">
            <a:avLst/>
          </a:prstGeom>
        </p:spPr>
      </p:pic>
    </p:spTree>
    <p:extLst>
      <p:ext uri="{BB962C8B-B14F-4D97-AF65-F5344CB8AC3E}">
        <p14:creationId xmlns:p14="http://schemas.microsoft.com/office/powerpoint/2010/main" val="20650541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kst Moss">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609600" y="508002"/>
            <a:ext cx="10972800" cy="587828"/>
          </a:xfrm>
          <a:prstGeom prst="rect">
            <a:avLst/>
          </a:prstGeom>
        </p:spPr>
        <p:txBody>
          <a:bodyPr vert="horz" lIns="91440" tIns="45720" rIns="91440" bIns="45720" rtlCol="0" anchor="ctr">
            <a:normAutofit/>
          </a:bodyPr>
          <a:lstStyle>
            <a:lvl1pPr>
              <a:defRPr cap="small" baseline="0">
                <a:solidFill>
                  <a:srgbClr val="489341"/>
                </a:solidFill>
                <a:latin typeface="Helvetica LT Std" panose="020B0504020202020204" pitchFamily="34" charset="0"/>
              </a:defRPr>
            </a:lvl1pPr>
          </a:lstStyle>
          <a:p>
            <a:r>
              <a:rPr lang="en-US" dirty="0"/>
              <a:t>Slide Title</a:t>
            </a:r>
          </a:p>
        </p:txBody>
      </p:sp>
      <p:sp>
        <p:nvSpPr>
          <p:cNvPr id="14" name="Tijdelijke aanduiding voor tekst 14"/>
          <p:cNvSpPr>
            <a:spLocks noGrp="1"/>
          </p:cNvSpPr>
          <p:nvPr>
            <p:ph type="body" sz="quarter" idx="14"/>
          </p:nvPr>
        </p:nvSpPr>
        <p:spPr>
          <a:xfrm>
            <a:off x="619562" y="1386115"/>
            <a:ext cx="10962837" cy="4818743"/>
          </a:xfrm>
          <a:prstGeom prst="rect">
            <a:avLst/>
          </a:prstGeom>
        </p:spPr>
        <p:txBody>
          <a:bodyPr/>
          <a:lstStyle>
            <a:lvl1pPr>
              <a:defRPr>
                <a:solidFill>
                  <a:schemeClr val="tx1">
                    <a:lumMod val="95000"/>
                    <a:lumOff val="5000"/>
                  </a:schemeClr>
                </a:solidFill>
                <a:latin typeface="Helvetica LT Std" panose="020B0504020202020204" pitchFamily="34" charset="0"/>
              </a:defRPr>
            </a:lvl1pPr>
            <a:lvl2pPr>
              <a:defRPr>
                <a:solidFill>
                  <a:schemeClr val="tx1">
                    <a:lumMod val="95000"/>
                    <a:lumOff val="5000"/>
                  </a:schemeClr>
                </a:solidFill>
                <a:latin typeface="Helvetica LT Std" panose="020B0504020202020204" pitchFamily="34" charset="0"/>
              </a:defRPr>
            </a:lvl2pPr>
            <a:lvl3pPr>
              <a:defRPr>
                <a:latin typeface="Helvetica LT Std" panose="020B0504020202020204" pitchFamily="34" charset="0"/>
              </a:defRPr>
            </a:lvl3pPr>
          </a:lstStyle>
          <a:p>
            <a:pPr lvl="0"/>
            <a:r>
              <a:rPr lang="nl-NL"/>
              <a:t>Tekststijl van het model bewerken</a:t>
            </a:r>
          </a:p>
          <a:p>
            <a:pPr lvl="1"/>
            <a:r>
              <a:rPr lang="nl-NL"/>
              <a:t>Tweede niveau</a:t>
            </a:r>
          </a:p>
          <a:p>
            <a:pPr lvl="2"/>
            <a:r>
              <a:rPr lang="nl-NL"/>
              <a:t>Derde niveau</a:t>
            </a:r>
          </a:p>
        </p:txBody>
      </p:sp>
      <p:pic>
        <p:nvPicPr>
          <p:cNvPr id="8" name="Afbeelding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58274" y="6294754"/>
            <a:ext cx="194560" cy="310126"/>
          </a:xfrm>
          <a:prstGeom prst="rect">
            <a:avLst/>
          </a:prstGeom>
        </p:spPr>
      </p:pic>
    </p:spTree>
    <p:extLst>
      <p:ext uri="{BB962C8B-B14F-4D97-AF65-F5344CB8AC3E}">
        <p14:creationId xmlns:p14="http://schemas.microsoft.com/office/powerpoint/2010/main" val="36845618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_title">
    <p:spTree>
      <p:nvGrpSpPr>
        <p:cNvPr id="1" name=""/>
        <p:cNvGrpSpPr/>
        <p:nvPr/>
      </p:nvGrpSpPr>
      <p:grpSpPr>
        <a:xfrm>
          <a:off x="0" y="0"/>
          <a:ext cx="0" cy="0"/>
          <a:chOff x="0" y="0"/>
          <a:chExt cx="0" cy="0"/>
        </a:xfrm>
      </p:grpSpPr>
      <p:sp>
        <p:nvSpPr>
          <p:cNvPr id="9" name="Rectangle 8"/>
          <p:cNvSpPr/>
          <p:nvPr userDrawn="1"/>
        </p:nvSpPr>
        <p:spPr>
          <a:xfrm>
            <a:off x="203200" y="116632"/>
            <a:ext cx="11749451" cy="658896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7" name="Title Placeholder 1"/>
          <p:cNvSpPr>
            <a:spLocks noGrp="1"/>
          </p:cNvSpPr>
          <p:nvPr>
            <p:ph type="title" hasCustomPrompt="1"/>
          </p:nvPr>
        </p:nvSpPr>
        <p:spPr>
          <a:xfrm>
            <a:off x="609600" y="508002"/>
            <a:ext cx="10972800" cy="587828"/>
          </a:xfrm>
          <a:prstGeom prst="rect">
            <a:avLst/>
          </a:prstGeom>
        </p:spPr>
        <p:txBody>
          <a:bodyPr vert="horz" lIns="91440" tIns="45720" rIns="91440" bIns="45720" rtlCol="0" anchor="ctr">
            <a:normAutofit/>
          </a:bodyPr>
          <a:lstStyle>
            <a:lvl1pPr>
              <a:defRPr cap="small" baseline="0">
                <a:solidFill>
                  <a:srgbClr val="239040"/>
                </a:solidFill>
                <a:latin typeface="Helvetica LT Std" panose="020B0504020202020204" pitchFamily="34" charset="0"/>
              </a:defRPr>
            </a:lvl1pPr>
          </a:lstStyle>
          <a:p>
            <a:r>
              <a:rPr lang="en-US" dirty="0"/>
              <a:t>Slide Title</a:t>
            </a:r>
          </a:p>
        </p:txBody>
      </p:sp>
      <p:pic>
        <p:nvPicPr>
          <p:cNvPr id="10" name="Afbeelding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58274" y="6294754"/>
            <a:ext cx="194560" cy="310126"/>
          </a:xfrm>
          <a:prstGeom prst="rect">
            <a:avLst/>
          </a:prstGeom>
        </p:spPr>
      </p:pic>
    </p:spTree>
    <p:extLst>
      <p:ext uri="{BB962C8B-B14F-4D97-AF65-F5344CB8AC3E}">
        <p14:creationId xmlns:p14="http://schemas.microsoft.com/office/powerpoint/2010/main" val="32461544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lide_blank">
    <p:spTree>
      <p:nvGrpSpPr>
        <p:cNvPr id="1" name=""/>
        <p:cNvGrpSpPr/>
        <p:nvPr/>
      </p:nvGrpSpPr>
      <p:grpSpPr>
        <a:xfrm>
          <a:off x="0" y="0"/>
          <a:ext cx="0" cy="0"/>
          <a:chOff x="0" y="0"/>
          <a:chExt cx="0" cy="0"/>
        </a:xfrm>
      </p:grpSpPr>
      <p:sp>
        <p:nvSpPr>
          <p:cNvPr id="7" name="Rectangle 6"/>
          <p:cNvSpPr/>
          <p:nvPr userDrawn="1"/>
        </p:nvSpPr>
        <p:spPr>
          <a:xfrm>
            <a:off x="203200" y="116632"/>
            <a:ext cx="11749451" cy="658896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pic>
        <p:nvPicPr>
          <p:cNvPr id="8" name="Afbeelding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58274" y="6294754"/>
            <a:ext cx="194560" cy="310126"/>
          </a:xfrm>
          <a:prstGeom prst="rect">
            <a:avLst/>
          </a:prstGeom>
        </p:spPr>
      </p:pic>
    </p:spTree>
    <p:extLst>
      <p:ext uri="{BB962C8B-B14F-4D97-AF65-F5344CB8AC3E}">
        <p14:creationId xmlns:p14="http://schemas.microsoft.com/office/powerpoint/2010/main" val="3889138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Title">
    <p:spTree>
      <p:nvGrpSpPr>
        <p:cNvPr id="1" name=""/>
        <p:cNvGrpSpPr/>
        <p:nvPr/>
      </p:nvGrpSpPr>
      <p:grpSpPr>
        <a:xfrm>
          <a:off x="0" y="0"/>
          <a:ext cx="0" cy="0"/>
          <a:chOff x="0" y="0"/>
          <a:chExt cx="0" cy="0"/>
        </a:xfrm>
      </p:grpSpPr>
      <p:sp>
        <p:nvSpPr>
          <p:cNvPr id="10" name="Rectangle 9"/>
          <p:cNvSpPr/>
          <p:nvPr userDrawn="1"/>
        </p:nvSpPr>
        <p:spPr>
          <a:xfrm>
            <a:off x="0" y="0"/>
            <a:ext cx="12192000" cy="6858000"/>
          </a:xfrm>
          <a:prstGeom prst="rect">
            <a:avLst/>
          </a:prstGeom>
          <a:solidFill>
            <a:srgbClr val="23904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13" name="Rectangle 12"/>
          <p:cNvSpPr/>
          <p:nvPr userDrawn="1"/>
        </p:nvSpPr>
        <p:spPr>
          <a:xfrm>
            <a:off x="239350" y="192360"/>
            <a:ext cx="11713301" cy="6477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b"/>
          <a:lstStyle/>
          <a:p>
            <a:pPr algn="ctr"/>
            <a:endParaRPr lang="fr-BE" sz="1800"/>
          </a:p>
        </p:txBody>
      </p:sp>
      <p:sp>
        <p:nvSpPr>
          <p:cNvPr id="7" name="Title 1"/>
          <p:cNvSpPr>
            <a:spLocks noGrp="1"/>
          </p:cNvSpPr>
          <p:nvPr>
            <p:ph type="ctrTitle" hasCustomPrompt="1"/>
          </p:nvPr>
        </p:nvSpPr>
        <p:spPr>
          <a:xfrm>
            <a:off x="4876802" y="2144310"/>
            <a:ext cx="6692900" cy="979891"/>
          </a:xfrm>
          <a:prstGeom prst="rect">
            <a:avLst/>
          </a:prstGeom>
        </p:spPr>
        <p:txBody>
          <a:bodyPr anchor="t" anchorCtr="0"/>
          <a:lstStyle>
            <a:lvl1pPr>
              <a:defRPr sz="3200" baseline="0">
                <a:solidFill>
                  <a:srgbClr val="489341"/>
                </a:solidFill>
                <a:latin typeface="Helvetica LT Std" panose="020B0504020202020204" pitchFamily="34" charset="0"/>
              </a:defRPr>
            </a:lvl1pPr>
          </a:lstStyle>
          <a:p>
            <a:r>
              <a:rPr lang="en-US" dirty="0"/>
              <a:t>Doc title</a:t>
            </a:r>
          </a:p>
        </p:txBody>
      </p:sp>
      <p:sp>
        <p:nvSpPr>
          <p:cNvPr id="8" name="Subtitle 2"/>
          <p:cNvSpPr>
            <a:spLocks noGrp="1"/>
          </p:cNvSpPr>
          <p:nvPr>
            <p:ph type="subTitle" idx="1" hasCustomPrompt="1"/>
          </p:nvPr>
        </p:nvSpPr>
        <p:spPr>
          <a:xfrm>
            <a:off x="4876800" y="1268762"/>
            <a:ext cx="6692899" cy="875551"/>
          </a:xfrm>
          <a:prstGeom prst="rect">
            <a:avLst/>
          </a:prstGeom>
        </p:spPr>
        <p:txBody>
          <a:bodyPr anchor="b">
            <a:normAutofit/>
          </a:bodyPr>
          <a:lstStyle>
            <a:lvl1pPr marL="0" indent="0" algn="l">
              <a:buNone/>
              <a:defRPr sz="1200" cap="all" baseline="0">
                <a:solidFill>
                  <a:srgbClr val="8A8C8E"/>
                </a:solidFill>
                <a:latin typeface="Helvetica LT Std" panose="020B05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BE" dirty="0"/>
              <a:t>Hi, My name is</a:t>
            </a:r>
            <a:endParaRPr lang="en-US" dirty="0"/>
          </a:p>
        </p:txBody>
      </p:sp>
      <p:pic>
        <p:nvPicPr>
          <p:cNvPr id="9" name="Afbeelding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596901" y="5229200"/>
            <a:ext cx="2332800" cy="1249920"/>
          </a:xfrm>
          <a:prstGeom prst="rect">
            <a:avLst/>
          </a:prstGeom>
        </p:spPr>
      </p:pic>
      <p:sp>
        <p:nvSpPr>
          <p:cNvPr id="11" name="Tijdelijke aanduiding voor inhoud 8"/>
          <p:cNvSpPr>
            <a:spLocks noGrp="1"/>
          </p:cNvSpPr>
          <p:nvPr>
            <p:ph sz="quarter" idx="12" hasCustomPrompt="1"/>
          </p:nvPr>
        </p:nvSpPr>
        <p:spPr>
          <a:xfrm>
            <a:off x="4876803" y="3138264"/>
            <a:ext cx="6692900" cy="2667000"/>
          </a:xfrm>
          <a:prstGeom prst="rect">
            <a:avLst/>
          </a:prstGeom>
        </p:spPr>
        <p:txBody>
          <a:bodyPr>
            <a:normAutofit/>
          </a:bodyPr>
          <a:lstStyle>
            <a:lvl1pPr marL="0" indent="0">
              <a:lnSpc>
                <a:spcPct val="130000"/>
              </a:lnSpc>
              <a:buNone/>
              <a:defRPr sz="1200" b="1" i="0" cap="none" baseline="0">
                <a:solidFill>
                  <a:srgbClr val="ABD037"/>
                </a:solidFill>
              </a:defRPr>
            </a:lvl1pPr>
          </a:lstStyle>
          <a:p>
            <a:pPr lvl="0"/>
            <a:r>
              <a:rPr lang="nl-NL" dirty="0"/>
              <a:t>#1 hoofdstuktitels invoegen</a:t>
            </a:r>
          </a:p>
        </p:txBody>
      </p:sp>
    </p:spTree>
    <p:extLst>
      <p:ext uri="{BB962C8B-B14F-4D97-AF65-F5344CB8AC3E}">
        <p14:creationId xmlns:p14="http://schemas.microsoft.com/office/powerpoint/2010/main" val="36410007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lide_title_2clos_pic_list">
    <p:spTree>
      <p:nvGrpSpPr>
        <p:cNvPr id="1" name=""/>
        <p:cNvGrpSpPr/>
        <p:nvPr/>
      </p:nvGrpSpPr>
      <p:grpSpPr>
        <a:xfrm>
          <a:off x="0" y="0"/>
          <a:ext cx="0" cy="0"/>
          <a:chOff x="0" y="0"/>
          <a:chExt cx="0" cy="0"/>
        </a:xfrm>
      </p:grpSpPr>
      <p:sp>
        <p:nvSpPr>
          <p:cNvPr id="12" name="Rectangle 11"/>
          <p:cNvSpPr/>
          <p:nvPr userDrawn="1"/>
        </p:nvSpPr>
        <p:spPr>
          <a:xfrm>
            <a:off x="203200" y="116632"/>
            <a:ext cx="11749451" cy="658896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pic>
        <p:nvPicPr>
          <p:cNvPr id="13" name="Afbeelding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58274" y="6294754"/>
            <a:ext cx="194560" cy="310126"/>
          </a:xfrm>
          <a:prstGeom prst="rect">
            <a:avLst/>
          </a:prstGeom>
        </p:spPr>
      </p:pic>
      <p:sp>
        <p:nvSpPr>
          <p:cNvPr id="14" name="Tijdelijke aanduiding voor afbeelding 13"/>
          <p:cNvSpPr>
            <a:spLocks noGrp="1"/>
          </p:cNvSpPr>
          <p:nvPr>
            <p:ph type="pic" sz="quarter" idx="14"/>
          </p:nvPr>
        </p:nvSpPr>
        <p:spPr>
          <a:xfrm>
            <a:off x="609603" y="1411288"/>
            <a:ext cx="5270500" cy="4800600"/>
          </a:xfrm>
          <a:prstGeom prst="rect">
            <a:avLst/>
          </a:prstGeom>
          <a:solidFill>
            <a:schemeClr val="bg1">
              <a:lumMod val="85000"/>
            </a:schemeClr>
          </a:solidFill>
        </p:spPr>
        <p:txBody>
          <a:bodyPr anchor="ctr"/>
          <a:lstStyle>
            <a:lvl1pPr marL="0" indent="0" algn="ctr">
              <a:buNone/>
              <a:defRPr>
                <a:latin typeface="Helvetica LT Std" panose="020B0504020202020204" pitchFamily="34" charset="0"/>
              </a:defRPr>
            </a:lvl1pPr>
          </a:lstStyle>
          <a:p>
            <a:r>
              <a:rPr lang="nl-NL"/>
              <a:t>Klik op het pictogram als u een afbeelding wilt toevoegen</a:t>
            </a:r>
            <a:endParaRPr lang="nl-NL" dirty="0"/>
          </a:p>
        </p:txBody>
      </p:sp>
      <p:sp>
        <p:nvSpPr>
          <p:cNvPr id="8" name="Title Placeholder 1"/>
          <p:cNvSpPr>
            <a:spLocks noGrp="1"/>
          </p:cNvSpPr>
          <p:nvPr>
            <p:ph type="title" hasCustomPrompt="1"/>
          </p:nvPr>
        </p:nvSpPr>
        <p:spPr>
          <a:xfrm>
            <a:off x="609600" y="508002"/>
            <a:ext cx="10972800" cy="587828"/>
          </a:xfrm>
          <a:prstGeom prst="rect">
            <a:avLst/>
          </a:prstGeom>
        </p:spPr>
        <p:txBody>
          <a:bodyPr vert="horz" lIns="91440" tIns="45720" rIns="91440" bIns="45720" rtlCol="0" anchor="ctr">
            <a:normAutofit/>
          </a:bodyPr>
          <a:lstStyle>
            <a:lvl1pPr>
              <a:defRPr cap="small" baseline="0">
                <a:solidFill>
                  <a:srgbClr val="239040"/>
                </a:solidFill>
                <a:latin typeface="Helvetica LT Std" panose="020B0504020202020204" pitchFamily="34" charset="0"/>
              </a:defRPr>
            </a:lvl1pPr>
          </a:lstStyle>
          <a:p>
            <a:r>
              <a:rPr lang="en-US" dirty="0"/>
              <a:t>Slide Title</a:t>
            </a:r>
          </a:p>
        </p:txBody>
      </p:sp>
      <p:sp>
        <p:nvSpPr>
          <p:cNvPr id="9" name="Tijdelijke aanduiding voor tekst 14"/>
          <p:cNvSpPr>
            <a:spLocks noGrp="1"/>
          </p:cNvSpPr>
          <p:nvPr>
            <p:ph type="body" sz="quarter" idx="15"/>
          </p:nvPr>
        </p:nvSpPr>
        <p:spPr>
          <a:xfrm>
            <a:off x="6384034" y="1386115"/>
            <a:ext cx="5198367" cy="4818743"/>
          </a:xfrm>
          <a:prstGeom prst="rect">
            <a:avLst/>
          </a:prstGeom>
        </p:spPr>
        <p:txBody>
          <a:bodyPr/>
          <a:lstStyle>
            <a:lvl1pPr>
              <a:defRPr>
                <a:solidFill>
                  <a:schemeClr val="tx1">
                    <a:lumMod val="95000"/>
                    <a:lumOff val="5000"/>
                  </a:schemeClr>
                </a:solidFill>
                <a:latin typeface="Helvetica LT Std" panose="020B0504020202020204" pitchFamily="34" charset="0"/>
              </a:defRPr>
            </a:lvl1pPr>
            <a:lvl2pPr>
              <a:defRPr>
                <a:solidFill>
                  <a:schemeClr val="tx1">
                    <a:lumMod val="95000"/>
                    <a:lumOff val="5000"/>
                  </a:schemeClr>
                </a:solidFill>
                <a:latin typeface="Helvetica LT Std" panose="020B0504020202020204" pitchFamily="34" charset="0"/>
              </a:defRPr>
            </a:lvl2pPr>
            <a:lvl3pPr>
              <a:defRPr>
                <a:latin typeface="Helvetica LT Std" panose="020B0504020202020204" pitchFamily="34" charset="0"/>
              </a:defRPr>
            </a:lvl3pPr>
          </a:lstStyle>
          <a:p>
            <a:pPr lvl="0"/>
            <a:r>
              <a:rPr lang="nl-NL"/>
              <a:t>Tekststijl van het model bewerken</a:t>
            </a:r>
          </a:p>
          <a:p>
            <a:pPr lvl="1"/>
            <a:r>
              <a:rPr lang="nl-NL"/>
              <a:t>Tweede niveau</a:t>
            </a:r>
          </a:p>
          <a:p>
            <a:pPr lvl="2"/>
            <a:r>
              <a:rPr lang="nl-NL"/>
              <a:t>Derde niveau</a:t>
            </a:r>
          </a:p>
        </p:txBody>
      </p:sp>
    </p:spTree>
    <p:extLst>
      <p:ext uri="{BB962C8B-B14F-4D97-AF65-F5344CB8AC3E}">
        <p14:creationId xmlns:p14="http://schemas.microsoft.com/office/powerpoint/2010/main" val="24868244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lide_title_2clos_2_lists">
    <p:spTree>
      <p:nvGrpSpPr>
        <p:cNvPr id="1" name=""/>
        <p:cNvGrpSpPr/>
        <p:nvPr/>
      </p:nvGrpSpPr>
      <p:grpSpPr>
        <a:xfrm>
          <a:off x="0" y="0"/>
          <a:ext cx="0" cy="0"/>
          <a:chOff x="0" y="0"/>
          <a:chExt cx="0" cy="0"/>
        </a:xfrm>
      </p:grpSpPr>
      <p:sp>
        <p:nvSpPr>
          <p:cNvPr id="13" name="Rectangle 12"/>
          <p:cNvSpPr/>
          <p:nvPr userDrawn="1"/>
        </p:nvSpPr>
        <p:spPr>
          <a:xfrm>
            <a:off x="203200" y="116632"/>
            <a:ext cx="11749451" cy="658896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pic>
        <p:nvPicPr>
          <p:cNvPr id="14" name="Afbeelding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58274" y="6294754"/>
            <a:ext cx="194560" cy="310126"/>
          </a:xfrm>
          <a:prstGeom prst="rect">
            <a:avLst/>
          </a:prstGeom>
        </p:spPr>
      </p:pic>
      <p:sp>
        <p:nvSpPr>
          <p:cNvPr id="8" name="Title Placeholder 1"/>
          <p:cNvSpPr>
            <a:spLocks noGrp="1"/>
          </p:cNvSpPr>
          <p:nvPr>
            <p:ph type="title" hasCustomPrompt="1"/>
          </p:nvPr>
        </p:nvSpPr>
        <p:spPr>
          <a:xfrm>
            <a:off x="609600" y="508002"/>
            <a:ext cx="10972800" cy="587828"/>
          </a:xfrm>
          <a:prstGeom prst="rect">
            <a:avLst/>
          </a:prstGeom>
        </p:spPr>
        <p:txBody>
          <a:bodyPr vert="horz" lIns="91440" tIns="45720" rIns="91440" bIns="45720" rtlCol="0" anchor="ctr">
            <a:normAutofit/>
          </a:bodyPr>
          <a:lstStyle>
            <a:lvl1pPr>
              <a:defRPr cap="small" baseline="0">
                <a:solidFill>
                  <a:srgbClr val="239040"/>
                </a:solidFill>
                <a:latin typeface="Helvetica LT Std" panose="020B0504020202020204" pitchFamily="34" charset="0"/>
              </a:defRPr>
            </a:lvl1pPr>
          </a:lstStyle>
          <a:p>
            <a:r>
              <a:rPr lang="en-US" dirty="0"/>
              <a:t>Slide Title</a:t>
            </a:r>
          </a:p>
        </p:txBody>
      </p:sp>
      <p:sp>
        <p:nvSpPr>
          <p:cNvPr id="9" name="Tijdelijke aanduiding voor tekst 14"/>
          <p:cNvSpPr>
            <a:spLocks noGrp="1"/>
          </p:cNvSpPr>
          <p:nvPr>
            <p:ph type="body" sz="quarter" idx="15"/>
          </p:nvPr>
        </p:nvSpPr>
        <p:spPr>
          <a:xfrm>
            <a:off x="627290" y="1386115"/>
            <a:ext cx="5198367" cy="4818743"/>
          </a:xfrm>
          <a:prstGeom prst="rect">
            <a:avLst/>
          </a:prstGeom>
        </p:spPr>
        <p:txBody>
          <a:bodyPr/>
          <a:lstStyle>
            <a:lvl1pPr>
              <a:defRPr>
                <a:solidFill>
                  <a:schemeClr val="tx1">
                    <a:lumMod val="95000"/>
                    <a:lumOff val="5000"/>
                  </a:schemeClr>
                </a:solidFill>
                <a:latin typeface="Helvetica LT Std" panose="020B0504020202020204" pitchFamily="34" charset="0"/>
              </a:defRPr>
            </a:lvl1pPr>
            <a:lvl2pPr>
              <a:defRPr>
                <a:solidFill>
                  <a:schemeClr val="tx1">
                    <a:lumMod val="95000"/>
                    <a:lumOff val="5000"/>
                  </a:schemeClr>
                </a:solidFill>
                <a:latin typeface="Helvetica LT Std" panose="020B0504020202020204" pitchFamily="34" charset="0"/>
              </a:defRPr>
            </a:lvl2pPr>
            <a:lvl3pPr>
              <a:defRPr>
                <a:latin typeface="Helvetica LT Std" panose="020B0504020202020204" pitchFamily="34" charset="0"/>
              </a:defRPr>
            </a:lvl3pPr>
          </a:lstStyle>
          <a:p>
            <a:pPr lvl="0"/>
            <a:r>
              <a:rPr lang="nl-NL"/>
              <a:t>Tekststijl van het model bewerken</a:t>
            </a:r>
          </a:p>
          <a:p>
            <a:pPr lvl="1"/>
            <a:r>
              <a:rPr lang="nl-NL"/>
              <a:t>Tweede niveau</a:t>
            </a:r>
          </a:p>
          <a:p>
            <a:pPr lvl="2"/>
            <a:r>
              <a:rPr lang="nl-NL"/>
              <a:t>Derde niveau</a:t>
            </a:r>
          </a:p>
        </p:txBody>
      </p:sp>
      <p:sp>
        <p:nvSpPr>
          <p:cNvPr id="12" name="Tijdelijke aanduiding voor tekst 14"/>
          <p:cNvSpPr>
            <a:spLocks noGrp="1"/>
          </p:cNvSpPr>
          <p:nvPr>
            <p:ph type="body" sz="quarter" idx="16"/>
          </p:nvPr>
        </p:nvSpPr>
        <p:spPr>
          <a:xfrm>
            <a:off x="6370245" y="1386115"/>
            <a:ext cx="5198367" cy="4818743"/>
          </a:xfrm>
          <a:prstGeom prst="rect">
            <a:avLst/>
          </a:prstGeom>
        </p:spPr>
        <p:txBody>
          <a:bodyPr/>
          <a:lstStyle>
            <a:lvl1pPr>
              <a:defRPr>
                <a:solidFill>
                  <a:schemeClr val="tx1">
                    <a:lumMod val="95000"/>
                    <a:lumOff val="5000"/>
                  </a:schemeClr>
                </a:solidFill>
                <a:latin typeface="Helvetica LT Std" panose="020B0504020202020204" pitchFamily="34" charset="0"/>
              </a:defRPr>
            </a:lvl1pPr>
            <a:lvl2pPr>
              <a:defRPr>
                <a:solidFill>
                  <a:schemeClr val="tx1">
                    <a:lumMod val="95000"/>
                    <a:lumOff val="5000"/>
                  </a:schemeClr>
                </a:solidFill>
                <a:latin typeface="Helvetica LT Std" panose="020B0504020202020204" pitchFamily="34" charset="0"/>
              </a:defRPr>
            </a:lvl2pPr>
            <a:lvl3pPr>
              <a:defRPr>
                <a:latin typeface="Helvetica LT Std" panose="020B0504020202020204" pitchFamily="34" charset="0"/>
              </a:defRPr>
            </a:lvl3pPr>
          </a:lstStyle>
          <a:p>
            <a:pPr lvl="0"/>
            <a:r>
              <a:rPr lang="nl-NL"/>
              <a:t>Tekststijl van het model bewerken</a:t>
            </a:r>
          </a:p>
          <a:p>
            <a:pPr lvl="1"/>
            <a:r>
              <a:rPr lang="nl-NL"/>
              <a:t>Tweede niveau</a:t>
            </a:r>
          </a:p>
          <a:p>
            <a:pPr lvl="2"/>
            <a:r>
              <a:rPr lang="nl-NL"/>
              <a:t>Derde niveau</a:t>
            </a:r>
          </a:p>
        </p:txBody>
      </p:sp>
    </p:spTree>
    <p:extLst>
      <p:ext uri="{BB962C8B-B14F-4D97-AF65-F5344CB8AC3E}">
        <p14:creationId xmlns:p14="http://schemas.microsoft.com/office/powerpoint/2010/main" val="9265667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lide_picture_subtitle">
    <p:spTree>
      <p:nvGrpSpPr>
        <p:cNvPr id="1" name=""/>
        <p:cNvGrpSpPr/>
        <p:nvPr/>
      </p:nvGrpSpPr>
      <p:grpSpPr>
        <a:xfrm>
          <a:off x="0" y="0"/>
          <a:ext cx="0" cy="0"/>
          <a:chOff x="0" y="0"/>
          <a:chExt cx="0" cy="0"/>
        </a:xfrm>
      </p:grpSpPr>
      <p:sp>
        <p:nvSpPr>
          <p:cNvPr id="10" name="Rectangle 9"/>
          <p:cNvSpPr/>
          <p:nvPr userDrawn="1"/>
        </p:nvSpPr>
        <p:spPr>
          <a:xfrm>
            <a:off x="0" y="0"/>
            <a:ext cx="12192000" cy="6858000"/>
          </a:xfrm>
          <a:prstGeom prst="rect">
            <a:avLst/>
          </a:prstGeom>
          <a:solidFill>
            <a:srgbClr val="4AB04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11" name="Rectangle 10"/>
          <p:cNvSpPr/>
          <p:nvPr userDrawn="1"/>
        </p:nvSpPr>
        <p:spPr>
          <a:xfrm>
            <a:off x="239350" y="192360"/>
            <a:ext cx="11713301" cy="6477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2" name="Title 1"/>
          <p:cNvSpPr>
            <a:spLocks noGrp="1"/>
          </p:cNvSpPr>
          <p:nvPr>
            <p:ph type="title" hasCustomPrompt="1"/>
          </p:nvPr>
        </p:nvSpPr>
        <p:spPr>
          <a:xfrm>
            <a:off x="609600" y="5517235"/>
            <a:ext cx="10972800" cy="694655"/>
          </a:xfrm>
          <a:prstGeom prst="rect">
            <a:avLst/>
          </a:prstGeom>
        </p:spPr>
        <p:txBody>
          <a:bodyPr>
            <a:normAutofit/>
          </a:bodyPr>
          <a:lstStyle>
            <a:lvl1pPr algn="ctr">
              <a:defRPr sz="2000" b="0" i="0" baseline="0">
                <a:solidFill>
                  <a:srgbClr val="8A8C8E"/>
                </a:solidFill>
                <a:latin typeface="Helvetica LT Std" panose="020B0504020202020204" pitchFamily="34" charset="0"/>
              </a:defRPr>
            </a:lvl1pPr>
          </a:lstStyle>
          <a:p>
            <a:r>
              <a:rPr lang="en-US" dirty="0"/>
              <a:t>Subtitle</a:t>
            </a:r>
          </a:p>
        </p:txBody>
      </p:sp>
      <p:sp>
        <p:nvSpPr>
          <p:cNvPr id="7" name="Tijdelijke aanduiding voor afbeelding 6"/>
          <p:cNvSpPr>
            <a:spLocks noGrp="1"/>
          </p:cNvSpPr>
          <p:nvPr>
            <p:ph type="pic" sz="quarter" idx="13"/>
          </p:nvPr>
        </p:nvSpPr>
        <p:spPr>
          <a:xfrm>
            <a:off x="596901" y="455712"/>
            <a:ext cx="10972800" cy="4989512"/>
          </a:xfrm>
          <a:prstGeom prst="rect">
            <a:avLst/>
          </a:prstGeom>
          <a:solidFill>
            <a:schemeClr val="bg1">
              <a:lumMod val="85000"/>
            </a:schemeClr>
          </a:solidFill>
        </p:spPr>
        <p:txBody>
          <a:bodyPr anchor="ctr"/>
          <a:lstStyle>
            <a:lvl1pPr marL="0" indent="0" algn="ctr">
              <a:buNone/>
              <a:defRPr/>
            </a:lvl1pPr>
          </a:lstStyle>
          <a:p>
            <a:r>
              <a:rPr lang="nl-NL"/>
              <a:t>Klik op het pictogram als u een afbeelding wilt toevoegen</a:t>
            </a:r>
            <a:endParaRPr lang="nl-NL" dirty="0"/>
          </a:p>
        </p:txBody>
      </p:sp>
      <p:pic>
        <p:nvPicPr>
          <p:cNvPr id="12" name="Afbeelding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58274" y="6294754"/>
            <a:ext cx="194560" cy="310126"/>
          </a:xfrm>
          <a:prstGeom prst="rect">
            <a:avLst/>
          </a:prstGeom>
        </p:spPr>
      </p:pic>
    </p:spTree>
    <p:extLst>
      <p:ext uri="{BB962C8B-B14F-4D97-AF65-F5344CB8AC3E}">
        <p14:creationId xmlns:p14="http://schemas.microsoft.com/office/powerpoint/2010/main" val="10847129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lide_table">
    <p:spTree>
      <p:nvGrpSpPr>
        <p:cNvPr id="1" name=""/>
        <p:cNvGrpSpPr/>
        <p:nvPr/>
      </p:nvGrpSpPr>
      <p:grpSpPr>
        <a:xfrm>
          <a:off x="0" y="0"/>
          <a:ext cx="0" cy="0"/>
          <a:chOff x="0" y="0"/>
          <a:chExt cx="0" cy="0"/>
        </a:xfrm>
      </p:grpSpPr>
      <p:sp>
        <p:nvSpPr>
          <p:cNvPr id="8" name="Rectangle 7"/>
          <p:cNvSpPr/>
          <p:nvPr userDrawn="1"/>
        </p:nvSpPr>
        <p:spPr>
          <a:xfrm>
            <a:off x="0" y="0"/>
            <a:ext cx="12192000" cy="6858000"/>
          </a:xfrm>
          <a:prstGeom prst="rect">
            <a:avLst/>
          </a:prstGeom>
          <a:solidFill>
            <a:srgbClr val="4AB04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11" name="Rectangle 10"/>
          <p:cNvSpPr/>
          <p:nvPr userDrawn="1"/>
        </p:nvSpPr>
        <p:spPr>
          <a:xfrm>
            <a:off x="239350" y="192360"/>
            <a:ext cx="11713301" cy="6477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pic>
        <p:nvPicPr>
          <p:cNvPr id="13" name="Afbeelding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58274" y="6294754"/>
            <a:ext cx="194560" cy="310126"/>
          </a:xfrm>
          <a:prstGeom prst="rect">
            <a:avLst/>
          </a:prstGeom>
        </p:spPr>
      </p:pic>
      <p:sp>
        <p:nvSpPr>
          <p:cNvPr id="12" name="Tijdelijke aanduiding voor tabel 11"/>
          <p:cNvSpPr>
            <a:spLocks noGrp="1"/>
          </p:cNvSpPr>
          <p:nvPr>
            <p:ph type="tbl" sz="quarter" idx="14"/>
          </p:nvPr>
        </p:nvSpPr>
        <p:spPr>
          <a:xfrm>
            <a:off x="609600" y="1676400"/>
            <a:ext cx="10856384" cy="3886200"/>
          </a:xfrm>
          <a:prstGeom prst="rect">
            <a:avLst/>
          </a:prstGeom>
        </p:spPr>
        <p:txBody>
          <a:bodyPr anchor="ctr"/>
          <a:lstStyle>
            <a:lvl1pPr marL="0" indent="0" algn="ctr">
              <a:buNone/>
              <a:defRPr>
                <a:latin typeface="Helvetica LT Std" panose="020B0504020202020204" pitchFamily="34" charset="0"/>
              </a:defRPr>
            </a:lvl1pPr>
          </a:lstStyle>
          <a:p>
            <a:r>
              <a:rPr lang="nl-NL"/>
              <a:t>Klik op het pictogram als u een tabel wilt toevoegen</a:t>
            </a:r>
            <a:endParaRPr lang="nl-NL" dirty="0"/>
          </a:p>
        </p:txBody>
      </p:sp>
      <p:sp>
        <p:nvSpPr>
          <p:cNvPr id="7" name="Title Placeholder 1"/>
          <p:cNvSpPr>
            <a:spLocks noGrp="1"/>
          </p:cNvSpPr>
          <p:nvPr>
            <p:ph type="title" hasCustomPrompt="1"/>
          </p:nvPr>
        </p:nvSpPr>
        <p:spPr>
          <a:xfrm>
            <a:off x="609600" y="508002"/>
            <a:ext cx="10972800" cy="587828"/>
          </a:xfrm>
          <a:prstGeom prst="rect">
            <a:avLst/>
          </a:prstGeom>
        </p:spPr>
        <p:txBody>
          <a:bodyPr vert="horz" lIns="91440" tIns="45720" rIns="91440" bIns="45720" rtlCol="0" anchor="ctr">
            <a:normAutofit/>
          </a:bodyPr>
          <a:lstStyle>
            <a:lvl1pPr>
              <a:defRPr cap="small" baseline="0">
                <a:solidFill>
                  <a:srgbClr val="239040"/>
                </a:solidFill>
                <a:latin typeface="Helvetica LT Std" panose="020B0504020202020204" pitchFamily="34" charset="0"/>
              </a:defRPr>
            </a:lvl1pPr>
          </a:lstStyle>
          <a:p>
            <a:r>
              <a:rPr lang="en-US" dirty="0"/>
              <a:t>Slide Title</a:t>
            </a:r>
          </a:p>
        </p:txBody>
      </p:sp>
    </p:spTree>
    <p:extLst>
      <p:ext uri="{BB962C8B-B14F-4D97-AF65-F5344CB8AC3E}">
        <p14:creationId xmlns:p14="http://schemas.microsoft.com/office/powerpoint/2010/main" val="36159831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lide_suggestions_questions">
    <p:spTree>
      <p:nvGrpSpPr>
        <p:cNvPr id="1" name=""/>
        <p:cNvGrpSpPr/>
        <p:nvPr/>
      </p:nvGrpSpPr>
      <p:grpSpPr>
        <a:xfrm>
          <a:off x="0" y="0"/>
          <a:ext cx="0" cy="0"/>
          <a:chOff x="0" y="0"/>
          <a:chExt cx="0" cy="0"/>
        </a:xfrm>
      </p:grpSpPr>
      <p:sp>
        <p:nvSpPr>
          <p:cNvPr id="14" name="Rectangle 13"/>
          <p:cNvSpPr/>
          <p:nvPr userDrawn="1"/>
        </p:nvSpPr>
        <p:spPr>
          <a:xfrm>
            <a:off x="0" y="0"/>
            <a:ext cx="12192000" cy="6858000"/>
          </a:xfrm>
          <a:prstGeom prst="rect">
            <a:avLst/>
          </a:prstGeom>
          <a:solidFill>
            <a:srgbClr val="4AB04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15" name="Rectangle 14"/>
          <p:cNvSpPr/>
          <p:nvPr userDrawn="1"/>
        </p:nvSpPr>
        <p:spPr>
          <a:xfrm>
            <a:off x="239350" y="192360"/>
            <a:ext cx="11713301" cy="6477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7" name="Title 1"/>
          <p:cNvSpPr>
            <a:spLocks noGrp="1"/>
          </p:cNvSpPr>
          <p:nvPr>
            <p:ph type="ctrTitle" hasCustomPrompt="1"/>
          </p:nvPr>
        </p:nvSpPr>
        <p:spPr>
          <a:xfrm>
            <a:off x="4876802" y="2144310"/>
            <a:ext cx="6692900" cy="979891"/>
          </a:xfrm>
          <a:prstGeom prst="rect">
            <a:avLst/>
          </a:prstGeom>
        </p:spPr>
        <p:txBody>
          <a:bodyPr anchor="t" anchorCtr="0"/>
          <a:lstStyle>
            <a:lvl1pPr>
              <a:defRPr baseline="0">
                <a:solidFill>
                  <a:srgbClr val="489341"/>
                </a:solidFill>
                <a:latin typeface="Helvetica LT Std" panose="020B0504020202020204" pitchFamily="34" charset="0"/>
              </a:defRPr>
            </a:lvl1pPr>
          </a:lstStyle>
          <a:p>
            <a:r>
              <a:rPr lang="en-US" dirty="0" err="1"/>
              <a:t>Vragen</a:t>
            </a:r>
            <a:r>
              <a:rPr lang="en-US" dirty="0"/>
              <a:t>, </a:t>
            </a:r>
            <a:r>
              <a:rPr lang="en-US" dirty="0" err="1"/>
              <a:t>opmerkingen</a:t>
            </a:r>
            <a:br>
              <a:rPr lang="en-US" dirty="0"/>
            </a:br>
            <a:r>
              <a:rPr lang="en-US" dirty="0"/>
              <a:t>of </a:t>
            </a:r>
            <a:r>
              <a:rPr lang="en-US" dirty="0" err="1"/>
              <a:t>suggesties</a:t>
            </a:r>
            <a:r>
              <a:rPr lang="en-US" dirty="0"/>
              <a:t>?</a:t>
            </a:r>
          </a:p>
        </p:txBody>
      </p:sp>
      <p:sp>
        <p:nvSpPr>
          <p:cNvPr id="8" name="Subtitle 2"/>
          <p:cNvSpPr>
            <a:spLocks noGrp="1"/>
          </p:cNvSpPr>
          <p:nvPr>
            <p:ph type="subTitle" idx="1" hasCustomPrompt="1"/>
          </p:nvPr>
        </p:nvSpPr>
        <p:spPr>
          <a:xfrm>
            <a:off x="4876800" y="1850221"/>
            <a:ext cx="4572000" cy="294091"/>
          </a:xfrm>
          <a:prstGeom prst="rect">
            <a:avLst/>
          </a:prstGeom>
        </p:spPr>
        <p:txBody>
          <a:bodyPr>
            <a:normAutofit/>
          </a:bodyPr>
          <a:lstStyle>
            <a:lvl1pPr marL="0" indent="0" algn="l">
              <a:buNone/>
              <a:defRPr sz="1200" cap="all">
                <a:solidFill>
                  <a:schemeClr val="tx1">
                    <a:tint val="75000"/>
                  </a:schemeClr>
                </a:solidFill>
                <a:latin typeface="Helvetica LT Std" panose="020B05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a:t>Bedankt</a:t>
            </a:r>
            <a:r>
              <a:rPr lang="en-US" dirty="0"/>
              <a:t> </a:t>
            </a:r>
            <a:r>
              <a:rPr lang="en-US" dirty="0" err="1"/>
              <a:t>voor</a:t>
            </a:r>
            <a:r>
              <a:rPr lang="en-US" dirty="0"/>
              <a:t> </a:t>
            </a:r>
            <a:r>
              <a:rPr lang="en-US" dirty="0" err="1"/>
              <a:t>uw</a:t>
            </a:r>
            <a:r>
              <a:rPr lang="en-US" dirty="0"/>
              <a:t> </a:t>
            </a:r>
            <a:r>
              <a:rPr lang="en-US" dirty="0" err="1"/>
              <a:t>aandacht</a:t>
            </a:r>
            <a:endParaRPr lang="en-US" dirty="0"/>
          </a:p>
        </p:txBody>
      </p:sp>
      <p:pic>
        <p:nvPicPr>
          <p:cNvPr id="9" name="Afbeelding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96351" y="5229200"/>
            <a:ext cx="2332800" cy="1249920"/>
          </a:xfrm>
          <a:prstGeom prst="rect">
            <a:avLst/>
          </a:prstGeom>
        </p:spPr>
      </p:pic>
      <p:sp>
        <p:nvSpPr>
          <p:cNvPr id="11" name="Tijdelijke aanduiding voor afbeelding 10"/>
          <p:cNvSpPr>
            <a:spLocks noGrp="1"/>
          </p:cNvSpPr>
          <p:nvPr>
            <p:ph type="pic" sz="quarter" idx="13" hasCustomPrompt="1"/>
          </p:nvPr>
        </p:nvSpPr>
        <p:spPr>
          <a:xfrm>
            <a:off x="4876800" y="3352800"/>
            <a:ext cx="2133600" cy="2057400"/>
          </a:xfrm>
          <a:prstGeom prst="rect">
            <a:avLst/>
          </a:prstGeom>
          <a:solidFill>
            <a:schemeClr val="bg1">
              <a:lumMod val="85000"/>
            </a:schemeClr>
          </a:solidFill>
        </p:spPr>
        <p:txBody>
          <a:bodyPr anchor="ctr"/>
          <a:lstStyle>
            <a:lvl1pPr marL="0" indent="0" algn="ctr">
              <a:buNone/>
              <a:defRPr/>
            </a:lvl1pPr>
          </a:lstStyle>
          <a:p>
            <a:r>
              <a:rPr lang="nl-NL" dirty="0"/>
              <a:t>Totem</a:t>
            </a:r>
          </a:p>
        </p:txBody>
      </p:sp>
      <p:sp>
        <p:nvSpPr>
          <p:cNvPr id="12" name="Tijdelijke aanduiding voor afbeelding 10"/>
          <p:cNvSpPr>
            <a:spLocks noGrp="1"/>
          </p:cNvSpPr>
          <p:nvPr>
            <p:ph type="pic" sz="quarter" idx="14" hasCustomPrompt="1"/>
          </p:nvPr>
        </p:nvSpPr>
        <p:spPr>
          <a:xfrm>
            <a:off x="7213600" y="3354295"/>
            <a:ext cx="2133600" cy="2057400"/>
          </a:xfrm>
          <a:prstGeom prst="rect">
            <a:avLst/>
          </a:prstGeom>
          <a:solidFill>
            <a:schemeClr val="bg1">
              <a:lumMod val="85000"/>
            </a:schemeClr>
          </a:solidFill>
        </p:spPr>
        <p:txBody>
          <a:bodyPr anchor="ctr"/>
          <a:lstStyle>
            <a:lvl1pPr marL="0" indent="0" algn="ctr">
              <a:buNone/>
              <a:defRPr/>
            </a:lvl1pPr>
          </a:lstStyle>
          <a:p>
            <a:r>
              <a:rPr lang="nl-NL" dirty="0"/>
              <a:t>Totem</a:t>
            </a:r>
          </a:p>
        </p:txBody>
      </p:sp>
      <p:sp>
        <p:nvSpPr>
          <p:cNvPr id="13" name="Rectangle 12"/>
          <p:cNvSpPr/>
          <p:nvPr userDrawn="1"/>
        </p:nvSpPr>
        <p:spPr>
          <a:xfrm>
            <a:off x="203200" y="152401"/>
            <a:ext cx="11749451" cy="109582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Tree>
    <p:extLst>
      <p:ext uri="{BB962C8B-B14F-4D97-AF65-F5344CB8AC3E}">
        <p14:creationId xmlns:p14="http://schemas.microsoft.com/office/powerpoint/2010/main" val="22689436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alphaModFix amt="45000"/>
            <a:lum/>
          </a:blip>
          <a:srcRect/>
          <a:stretch>
            <a:fillRect t="-18000"/>
          </a:stretch>
        </a:blipFill>
        <a:effectLst/>
      </p:bgPr>
    </p:bg>
    <p:spTree>
      <p:nvGrpSpPr>
        <p:cNvPr id="1" name=""/>
        <p:cNvGrpSpPr/>
        <p:nvPr/>
      </p:nvGrpSpPr>
      <p:grpSpPr>
        <a:xfrm>
          <a:off x="0" y="0"/>
          <a:ext cx="0" cy="0"/>
          <a:chOff x="0" y="0"/>
          <a:chExt cx="0" cy="0"/>
        </a:xfrm>
      </p:grpSpPr>
      <p:pic>
        <p:nvPicPr>
          <p:cNvPr id="7" name="Afbeelding 6"/>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96904" y="5381174"/>
            <a:ext cx="4410149" cy="1207406"/>
          </a:xfrm>
          <a:prstGeom prst="rect">
            <a:avLst/>
          </a:prstGeom>
        </p:spPr>
      </p:pic>
      <p:pic>
        <p:nvPicPr>
          <p:cNvPr id="8" name="Afbeelding 7"/>
          <p:cNvPicPr>
            <a:picLocks noChangeAspect="1"/>
          </p:cNvPicPr>
          <p:nvPr userDrawn="1"/>
        </p:nvPicPr>
        <p:blipFill>
          <a:blip r:embed="rId4"/>
          <a:stretch>
            <a:fillRect/>
          </a:stretch>
        </p:blipFill>
        <p:spPr>
          <a:xfrm>
            <a:off x="3050385" y="3101182"/>
            <a:ext cx="6082468" cy="655635"/>
          </a:xfrm>
          <a:prstGeom prst="rect">
            <a:avLst/>
          </a:prstGeom>
        </p:spPr>
      </p:pic>
      <p:sp>
        <p:nvSpPr>
          <p:cNvPr id="10" name="Tekstvak 9"/>
          <p:cNvSpPr txBox="1"/>
          <p:nvPr userDrawn="1"/>
        </p:nvSpPr>
        <p:spPr>
          <a:xfrm>
            <a:off x="12271687" y="6394824"/>
            <a:ext cx="1219200" cy="914400"/>
          </a:xfrm>
          <a:prstGeom prst="rect">
            <a:avLst/>
          </a:prstGeom>
        </p:spPr>
        <p:txBody>
          <a:bodyPr wrap="none" rtlCol="0">
            <a:noAutofit/>
          </a:bodyPr>
          <a:lstStyle/>
          <a:p>
            <a:endParaRPr lang="nl-NL" sz="1800" dirty="0"/>
          </a:p>
        </p:txBody>
      </p:sp>
      <p:pic>
        <p:nvPicPr>
          <p:cNvPr id="11" name="Afbeelding 10"/>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9912424" y="5348447"/>
            <a:ext cx="2142380" cy="1361513"/>
          </a:xfrm>
          <a:prstGeom prst="rect">
            <a:avLst/>
          </a:prstGeom>
        </p:spPr>
      </p:pic>
    </p:spTree>
    <p:extLst>
      <p:ext uri="{BB962C8B-B14F-4D97-AF65-F5344CB8AC3E}">
        <p14:creationId xmlns:p14="http://schemas.microsoft.com/office/powerpoint/2010/main" val="24179964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lide chapters">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23904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9" name="Rectangle 8"/>
          <p:cNvSpPr/>
          <p:nvPr userDrawn="1"/>
        </p:nvSpPr>
        <p:spPr>
          <a:xfrm>
            <a:off x="239350" y="192360"/>
            <a:ext cx="11713301" cy="6477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8" name="Tijdelijke aanduiding voor tekst 14"/>
          <p:cNvSpPr>
            <a:spLocks noGrp="1"/>
          </p:cNvSpPr>
          <p:nvPr>
            <p:ph type="body" sz="quarter" idx="14" hasCustomPrompt="1"/>
          </p:nvPr>
        </p:nvSpPr>
        <p:spPr>
          <a:xfrm>
            <a:off x="2543606" y="1556795"/>
            <a:ext cx="8832981" cy="3738623"/>
          </a:xfrm>
          <a:prstGeom prst="rect">
            <a:avLst/>
          </a:prstGeom>
        </p:spPr>
        <p:txBody>
          <a:bodyPr anchor="ctr"/>
          <a:lstStyle>
            <a:lvl1pPr marL="0" indent="0" algn="ctr">
              <a:buClr>
                <a:srgbClr val="ABD037"/>
              </a:buClr>
              <a:buNone/>
              <a:defRPr sz="4000" cap="small" baseline="0">
                <a:solidFill>
                  <a:srgbClr val="4AB048"/>
                </a:solidFill>
                <a:latin typeface="Helvetica LT Std" panose="020B0504020202020204" pitchFamily="34" charset="0"/>
              </a:defRPr>
            </a:lvl1pPr>
            <a:lvl2pPr>
              <a:defRPr>
                <a:solidFill>
                  <a:srgbClr val="ABD037"/>
                </a:solidFill>
              </a:defRPr>
            </a:lvl2pPr>
          </a:lstStyle>
          <a:p>
            <a:pPr lvl="0"/>
            <a:r>
              <a:rPr lang="nl-BE" dirty="0" err="1"/>
              <a:t>Chapter</a:t>
            </a:r>
            <a:r>
              <a:rPr lang="nl-BE" dirty="0"/>
              <a:t> Titel</a:t>
            </a:r>
            <a:endParaRPr lang="en-US" dirty="0"/>
          </a:p>
        </p:txBody>
      </p:sp>
      <p:pic>
        <p:nvPicPr>
          <p:cNvPr id="6" name="Afbeelding 8"/>
          <p:cNvPicPr>
            <a:picLocks noChangeAspect="1"/>
          </p:cNvPicPr>
          <p:nvPr userDrawn="1"/>
        </p:nvPicPr>
        <p:blipFill rotWithShape="1">
          <a:blip r:embed="rId2" cstate="screen">
            <a:extLst>
              <a:ext uri="{28A0092B-C50C-407E-A947-70E740481C1C}">
                <a14:useLocalDpi xmlns:a14="http://schemas.microsoft.com/office/drawing/2010/main"/>
              </a:ext>
            </a:extLst>
          </a:blip>
          <a:srcRect r="65025"/>
          <a:stretch/>
        </p:blipFill>
        <p:spPr>
          <a:xfrm>
            <a:off x="596901" y="5229200"/>
            <a:ext cx="815897" cy="1249920"/>
          </a:xfrm>
          <a:prstGeom prst="rect">
            <a:avLst/>
          </a:prstGeom>
        </p:spPr>
      </p:pic>
    </p:spTree>
    <p:extLst>
      <p:ext uri="{BB962C8B-B14F-4D97-AF65-F5344CB8AC3E}">
        <p14:creationId xmlns:p14="http://schemas.microsoft.com/office/powerpoint/2010/main" val="3325854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lide quote_01">
    <p:bg>
      <p:bgPr>
        <a:solidFill>
          <a:schemeClr val="bg1"/>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12192000" cy="6858000"/>
          </a:xfrm>
          <a:prstGeom prst="rect">
            <a:avLst/>
          </a:prstGeom>
          <a:solidFill>
            <a:srgbClr val="23904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8" name="Tijdelijke aanduiding voor tekst 14"/>
          <p:cNvSpPr>
            <a:spLocks noGrp="1"/>
          </p:cNvSpPr>
          <p:nvPr>
            <p:ph type="body" sz="quarter" idx="14" hasCustomPrompt="1"/>
          </p:nvPr>
        </p:nvSpPr>
        <p:spPr>
          <a:xfrm>
            <a:off x="2543606" y="1556795"/>
            <a:ext cx="8832981" cy="3738623"/>
          </a:xfrm>
          <a:prstGeom prst="rect">
            <a:avLst/>
          </a:prstGeom>
        </p:spPr>
        <p:txBody>
          <a:bodyPr/>
          <a:lstStyle>
            <a:lvl1pPr marL="0" indent="0" algn="l">
              <a:buClr>
                <a:srgbClr val="ABD037"/>
              </a:buClr>
              <a:buNone/>
              <a:defRPr sz="4000" cap="small" baseline="0">
                <a:solidFill>
                  <a:srgbClr val="ABD037"/>
                </a:solidFill>
                <a:latin typeface="Helvetica LT Std" panose="020B0504020202020204" pitchFamily="34" charset="0"/>
              </a:defRPr>
            </a:lvl1pPr>
            <a:lvl2pPr>
              <a:defRPr>
                <a:solidFill>
                  <a:srgbClr val="ABD037"/>
                </a:solidFill>
              </a:defRPr>
            </a:lvl2pPr>
          </a:lstStyle>
          <a:p>
            <a:pPr lvl="0"/>
            <a:r>
              <a:rPr lang="en-US" dirty="0"/>
              <a:t>Quote</a:t>
            </a:r>
          </a:p>
        </p:txBody>
      </p:sp>
    </p:spTree>
    <p:extLst>
      <p:ext uri="{BB962C8B-B14F-4D97-AF65-F5344CB8AC3E}">
        <p14:creationId xmlns:p14="http://schemas.microsoft.com/office/powerpoint/2010/main" val="361329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ide quote_02">
    <p:spTree>
      <p:nvGrpSpPr>
        <p:cNvPr id="1" name=""/>
        <p:cNvGrpSpPr/>
        <p:nvPr/>
      </p:nvGrpSpPr>
      <p:grpSpPr>
        <a:xfrm>
          <a:off x="0" y="0"/>
          <a:ext cx="0" cy="0"/>
          <a:chOff x="0" y="0"/>
          <a:chExt cx="0" cy="0"/>
        </a:xfrm>
      </p:grpSpPr>
      <p:sp>
        <p:nvSpPr>
          <p:cNvPr id="6" name="Rectangle 5"/>
          <p:cNvSpPr/>
          <p:nvPr userDrawn="1"/>
        </p:nvSpPr>
        <p:spPr>
          <a:xfrm>
            <a:off x="0" y="0"/>
            <a:ext cx="12192000" cy="6858000"/>
          </a:xfrm>
          <a:prstGeom prst="rect">
            <a:avLst/>
          </a:prstGeom>
          <a:solidFill>
            <a:srgbClr val="ABD03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9" name="Tijdelijke aanduiding voor tekst 14"/>
          <p:cNvSpPr>
            <a:spLocks noGrp="1"/>
          </p:cNvSpPr>
          <p:nvPr>
            <p:ph type="body" sz="quarter" idx="14" hasCustomPrompt="1"/>
          </p:nvPr>
        </p:nvSpPr>
        <p:spPr>
          <a:xfrm>
            <a:off x="2543606" y="1556795"/>
            <a:ext cx="8832981" cy="3738623"/>
          </a:xfrm>
          <a:prstGeom prst="rect">
            <a:avLst/>
          </a:prstGeom>
        </p:spPr>
        <p:txBody>
          <a:bodyPr/>
          <a:lstStyle>
            <a:lvl1pPr marL="0" indent="0">
              <a:buClr>
                <a:schemeClr val="bg1"/>
              </a:buClr>
              <a:buNone/>
              <a:defRPr sz="4000" cap="small" baseline="0">
                <a:solidFill>
                  <a:schemeClr val="bg1"/>
                </a:solidFill>
                <a:latin typeface="Helvetica LT Std" panose="020B0504020202020204" pitchFamily="34" charset="0"/>
              </a:defRPr>
            </a:lvl1pPr>
            <a:lvl2pPr>
              <a:defRPr>
                <a:solidFill>
                  <a:srgbClr val="ABD037"/>
                </a:solidFill>
              </a:defRPr>
            </a:lvl2pPr>
          </a:lstStyle>
          <a:p>
            <a:pPr lvl="0"/>
            <a:r>
              <a:rPr lang="en-US" dirty="0"/>
              <a:t>Quote</a:t>
            </a:r>
          </a:p>
        </p:txBody>
      </p:sp>
    </p:spTree>
    <p:extLst>
      <p:ext uri="{BB962C8B-B14F-4D97-AF65-F5344CB8AC3E}">
        <p14:creationId xmlns:p14="http://schemas.microsoft.com/office/powerpoint/2010/main" val="357176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lide quote_03">
    <p:bg>
      <p:bgPr>
        <a:solidFill>
          <a:schemeClr val="bg1"/>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6" name="Rectangle 5"/>
          <p:cNvSpPr/>
          <p:nvPr userDrawn="1"/>
        </p:nvSpPr>
        <p:spPr>
          <a:xfrm>
            <a:off x="0" y="0"/>
            <a:ext cx="12192000" cy="6858000"/>
          </a:xfrm>
          <a:prstGeom prst="rect">
            <a:avLst/>
          </a:prstGeom>
          <a:solidFill>
            <a:srgbClr val="E6007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BE" sz="1800"/>
          </a:p>
        </p:txBody>
      </p:sp>
      <p:sp>
        <p:nvSpPr>
          <p:cNvPr id="9" name="Tijdelijke aanduiding voor tekst 14"/>
          <p:cNvSpPr>
            <a:spLocks noGrp="1"/>
          </p:cNvSpPr>
          <p:nvPr>
            <p:ph type="body" sz="quarter" idx="14" hasCustomPrompt="1"/>
          </p:nvPr>
        </p:nvSpPr>
        <p:spPr>
          <a:xfrm>
            <a:off x="2543606" y="1556795"/>
            <a:ext cx="8832981" cy="3738623"/>
          </a:xfrm>
          <a:prstGeom prst="rect">
            <a:avLst/>
          </a:prstGeom>
        </p:spPr>
        <p:txBody>
          <a:bodyPr/>
          <a:lstStyle>
            <a:lvl1pPr marL="0" indent="0">
              <a:buClr>
                <a:schemeClr val="bg1"/>
              </a:buClr>
              <a:buNone/>
              <a:defRPr sz="4000" cap="small" baseline="0">
                <a:solidFill>
                  <a:schemeClr val="bg1"/>
                </a:solidFill>
                <a:latin typeface="Helvetica LT Std" panose="020B0504020202020204" pitchFamily="34" charset="0"/>
              </a:defRPr>
            </a:lvl1pPr>
            <a:lvl2pPr>
              <a:defRPr>
                <a:solidFill>
                  <a:srgbClr val="ABD037"/>
                </a:solidFill>
              </a:defRPr>
            </a:lvl2pPr>
          </a:lstStyle>
          <a:p>
            <a:pPr lvl="0"/>
            <a:r>
              <a:rPr lang="en-US" dirty="0"/>
              <a:t>Quote</a:t>
            </a:r>
          </a:p>
        </p:txBody>
      </p:sp>
    </p:spTree>
    <p:extLst>
      <p:ext uri="{BB962C8B-B14F-4D97-AF65-F5344CB8AC3E}">
        <p14:creationId xmlns:p14="http://schemas.microsoft.com/office/powerpoint/2010/main" val="31805311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s_pic_01">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el 4"/>
          <p:cNvSpPr>
            <a:spLocks noGrp="1"/>
          </p:cNvSpPr>
          <p:nvPr>
            <p:ph type="title" hasCustomPrompt="1"/>
          </p:nvPr>
        </p:nvSpPr>
        <p:spPr>
          <a:xfrm>
            <a:off x="815414" y="692696"/>
            <a:ext cx="10849205" cy="1512168"/>
          </a:xfrm>
          <a:prstGeom prst="rect">
            <a:avLst/>
          </a:prstGeom>
          <a:solidFill>
            <a:schemeClr val="bg1">
              <a:alpha val="85000"/>
            </a:schemeClr>
          </a:solidFill>
          <a:ln w="76200">
            <a:solidFill>
              <a:srgbClr val="4AB048"/>
            </a:solidFill>
            <a:miter lim="800000"/>
          </a:ln>
        </p:spPr>
        <p:txBody>
          <a:bodyPr lIns="360000" tIns="360000" rIns="360000" bIns="360000" anchor="ctr">
            <a:normAutofit/>
          </a:bodyPr>
          <a:lstStyle>
            <a:lvl1pPr algn="l">
              <a:lnSpc>
                <a:spcPct val="130000"/>
              </a:lnSpc>
              <a:defRPr sz="3600" b="0">
                <a:solidFill>
                  <a:schemeClr val="tx1">
                    <a:lumMod val="75000"/>
                    <a:lumOff val="25000"/>
                  </a:schemeClr>
                </a:solidFill>
                <a:latin typeface="Helvetica LT Std" panose="020B0504020202020204" pitchFamily="34" charset="0"/>
              </a:defRPr>
            </a:lvl1pPr>
          </a:lstStyle>
          <a:p>
            <a:r>
              <a:rPr lang="da-DK" dirty="0"/>
              <a:t>Lorem ipsum dolor sit amet.</a:t>
            </a:r>
            <a:endParaRPr lang="nl-NL" dirty="0"/>
          </a:p>
        </p:txBody>
      </p:sp>
    </p:spTree>
    <p:extLst>
      <p:ext uri="{BB962C8B-B14F-4D97-AF65-F5344CB8AC3E}">
        <p14:creationId xmlns:p14="http://schemas.microsoft.com/office/powerpoint/2010/main" val="1510152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s_pic_02">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el 4"/>
          <p:cNvSpPr>
            <a:spLocks noGrp="1"/>
          </p:cNvSpPr>
          <p:nvPr>
            <p:ph type="title" hasCustomPrompt="1"/>
          </p:nvPr>
        </p:nvSpPr>
        <p:spPr>
          <a:xfrm>
            <a:off x="527381" y="3429000"/>
            <a:ext cx="6624736" cy="2232248"/>
          </a:xfrm>
          <a:prstGeom prst="rect">
            <a:avLst/>
          </a:prstGeom>
          <a:solidFill>
            <a:schemeClr val="bg1">
              <a:alpha val="85000"/>
            </a:schemeClr>
          </a:solidFill>
          <a:ln w="76200">
            <a:solidFill>
              <a:srgbClr val="4AB048"/>
            </a:solidFill>
            <a:miter lim="800000"/>
          </a:ln>
        </p:spPr>
        <p:txBody>
          <a:bodyPr lIns="360000" tIns="360000" rIns="360000" bIns="360000" anchor="ctr">
            <a:normAutofit/>
          </a:bodyPr>
          <a:lstStyle>
            <a:lvl1pPr algn="l">
              <a:lnSpc>
                <a:spcPct val="130000"/>
              </a:lnSpc>
              <a:defRPr sz="3600" b="0">
                <a:solidFill>
                  <a:schemeClr val="tx1">
                    <a:lumMod val="75000"/>
                    <a:lumOff val="25000"/>
                  </a:schemeClr>
                </a:solidFill>
                <a:latin typeface="Helvetica LT Std" panose="020B0504020202020204" pitchFamily="34" charset="0"/>
              </a:defRPr>
            </a:lvl1pPr>
          </a:lstStyle>
          <a:p>
            <a:r>
              <a:rPr lang="da-DK" dirty="0"/>
              <a:t>Lorem ipsum dolor sit amet.</a:t>
            </a:r>
            <a:endParaRPr lang="nl-NL" dirty="0"/>
          </a:p>
        </p:txBody>
      </p:sp>
    </p:spTree>
    <p:extLst>
      <p:ext uri="{BB962C8B-B14F-4D97-AF65-F5344CB8AC3E}">
        <p14:creationId xmlns:p14="http://schemas.microsoft.com/office/powerpoint/2010/main" val="2783428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s_pic_03">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Titel 4"/>
          <p:cNvSpPr>
            <a:spLocks noGrp="1"/>
          </p:cNvSpPr>
          <p:nvPr>
            <p:ph type="title" hasCustomPrompt="1"/>
          </p:nvPr>
        </p:nvSpPr>
        <p:spPr>
          <a:xfrm>
            <a:off x="4847861" y="4221088"/>
            <a:ext cx="6624736" cy="2232248"/>
          </a:xfrm>
          <a:prstGeom prst="rect">
            <a:avLst/>
          </a:prstGeom>
          <a:solidFill>
            <a:schemeClr val="bg1">
              <a:alpha val="85000"/>
            </a:schemeClr>
          </a:solidFill>
          <a:ln w="76200">
            <a:solidFill>
              <a:srgbClr val="4AB048"/>
            </a:solidFill>
            <a:miter lim="800000"/>
          </a:ln>
        </p:spPr>
        <p:txBody>
          <a:bodyPr lIns="360000" tIns="360000" rIns="360000" bIns="360000" anchor="ctr">
            <a:normAutofit/>
          </a:bodyPr>
          <a:lstStyle>
            <a:lvl1pPr algn="l">
              <a:lnSpc>
                <a:spcPct val="130000"/>
              </a:lnSpc>
              <a:defRPr sz="3600" b="0">
                <a:solidFill>
                  <a:schemeClr val="tx1">
                    <a:lumMod val="75000"/>
                    <a:lumOff val="25000"/>
                  </a:schemeClr>
                </a:solidFill>
                <a:latin typeface="Helvetica LT Std" panose="020B0504020202020204" pitchFamily="34" charset="0"/>
              </a:defRPr>
            </a:lvl1pPr>
          </a:lstStyle>
          <a:p>
            <a:r>
              <a:rPr lang="da-DK" dirty="0"/>
              <a:t>Lorem ipsum dolor sit amet.</a:t>
            </a:r>
            <a:endParaRPr lang="nl-NL" dirty="0"/>
          </a:p>
        </p:txBody>
      </p:sp>
    </p:spTree>
    <p:extLst>
      <p:ext uri="{BB962C8B-B14F-4D97-AF65-F5344CB8AC3E}">
        <p14:creationId xmlns:p14="http://schemas.microsoft.com/office/powerpoint/2010/main" val="32581243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75" r:id="rId1"/>
    <p:sldLayoutId id="2147493540" r:id="rId2"/>
    <p:sldLayoutId id="2147493495" r:id="rId3"/>
    <p:sldLayoutId id="2147493543" r:id="rId4"/>
    <p:sldLayoutId id="2147493500" r:id="rId5"/>
    <p:sldLayoutId id="2147493504" r:id="rId6"/>
    <p:sldLayoutId id="2147493520" r:id="rId7"/>
    <p:sldLayoutId id="2147493522" r:id="rId8"/>
    <p:sldLayoutId id="2147493526" r:id="rId9"/>
    <p:sldLayoutId id="2147493531" r:id="rId10"/>
    <p:sldLayoutId id="2147493532" r:id="rId11"/>
    <p:sldLayoutId id="2147493533" r:id="rId12"/>
    <p:sldLayoutId id="2147493534" r:id="rId13"/>
    <p:sldLayoutId id="2147493536" r:id="rId14"/>
    <p:sldLayoutId id="2147493458" r:id="rId15"/>
    <p:sldLayoutId id="2147493541" r:id="rId16"/>
    <p:sldLayoutId id="2147493542" r:id="rId17"/>
    <p:sldLayoutId id="2147493538" r:id="rId18"/>
    <p:sldLayoutId id="2147493539" r:id="rId19"/>
    <p:sldLayoutId id="2147493460" r:id="rId20"/>
    <p:sldLayoutId id="2147493537" r:id="rId21"/>
    <p:sldLayoutId id="2147493461" r:id="rId22"/>
    <p:sldLayoutId id="2147493464" r:id="rId23"/>
    <p:sldLayoutId id="2147493519" r:id="rId24"/>
    <p:sldLayoutId id="2147493466" r:id="rId25"/>
  </p:sldLayoutIdLst>
  <p:hf hdr="0"/>
  <p:txStyles>
    <p:titleStyle>
      <a:lvl1pPr algn="l" defTabSz="457200" rtl="0" eaLnBrk="1" latinLnBrk="0" hangingPunct="1">
        <a:spcBef>
          <a:spcPct val="0"/>
        </a:spcBef>
        <a:buNone/>
        <a:defRPr sz="2400" b="1" i="0" kern="1200">
          <a:solidFill>
            <a:srgbClr val="ABD037"/>
          </a:solidFill>
          <a:latin typeface="Arial"/>
          <a:ea typeface="+mj-ea"/>
          <a:cs typeface="Arial"/>
        </a:defRPr>
      </a:lvl1pPr>
    </p:titleStyle>
    <p:bodyStyle>
      <a:lvl1pPr marL="285750" indent="-285750" algn="l" defTabSz="457200" rtl="0" eaLnBrk="1" latinLnBrk="0" hangingPunct="1">
        <a:spcBef>
          <a:spcPct val="20000"/>
        </a:spcBef>
        <a:buClr>
          <a:srgbClr val="ABD037"/>
        </a:buClr>
        <a:buFont typeface="Arial"/>
        <a:buChar char="•"/>
        <a:defRPr sz="1800" kern="1200">
          <a:solidFill>
            <a:srgbClr val="8A8C8E"/>
          </a:solidFill>
          <a:latin typeface="+mn-lt"/>
          <a:ea typeface="+mn-ea"/>
          <a:cs typeface="+mn-cs"/>
        </a:defRPr>
      </a:lvl1pPr>
      <a:lvl2pPr marL="742950" indent="-285750" algn="l" defTabSz="457200" rtl="0" eaLnBrk="1" latinLnBrk="0" hangingPunct="1">
        <a:lnSpc>
          <a:spcPct val="120000"/>
        </a:lnSpc>
        <a:spcBef>
          <a:spcPct val="20000"/>
        </a:spcBef>
        <a:buClr>
          <a:srgbClr val="ABD037"/>
        </a:buClr>
        <a:buSzPct val="50000"/>
        <a:buFont typeface="Lucida Grande"/>
        <a:buChar char="▶"/>
        <a:defRPr sz="1600" kern="1200">
          <a:solidFill>
            <a:srgbClr val="8A8C8E"/>
          </a:solidFill>
          <a:latin typeface="+mn-lt"/>
          <a:ea typeface="+mn-ea"/>
          <a:cs typeface="+mn-cs"/>
        </a:defRPr>
      </a:lvl2pPr>
      <a:lvl3pPr marL="1143000" indent="-228600" algn="l" defTabSz="457200" rtl="0" eaLnBrk="1" latinLnBrk="0" hangingPunct="1">
        <a:lnSpc>
          <a:spcPct val="120000"/>
        </a:lnSpc>
        <a:spcBef>
          <a:spcPct val="20000"/>
        </a:spcBef>
        <a:buClr>
          <a:srgbClr val="ABD037"/>
        </a:buClr>
        <a:buSzPct val="60000"/>
        <a:buFont typeface="Lucida Grande"/>
        <a:buChar char="-"/>
        <a:defRPr sz="1400" kern="1200">
          <a:solidFill>
            <a:srgbClr val="8A8C8E"/>
          </a:solidFill>
          <a:latin typeface="+mn-lt"/>
          <a:ea typeface="+mn-ea"/>
          <a:cs typeface="+mn-cs"/>
        </a:defRPr>
      </a:lvl3pPr>
      <a:lvl4pPr marL="1600200" indent="-228600" algn="l" defTabSz="457200" rtl="0" eaLnBrk="1" latinLnBrk="0" hangingPunct="1">
        <a:lnSpc>
          <a:spcPct val="120000"/>
        </a:lnSpc>
        <a:spcBef>
          <a:spcPct val="20000"/>
        </a:spcBef>
        <a:buClr>
          <a:srgbClr val="ABD037"/>
        </a:buClr>
        <a:buFont typeface="Lucida Grande"/>
        <a:buChar char="▹"/>
        <a:defRPr sz="1200" kern="1200" baseline="0">
          <a:solidFill>
            <a:srgbClr val="8A8C8E"/>
          </a:solidFill>
          <a:latin typeface="+mn-lt"/>
          <a:ea typeface="+mn-ea"/>
          <a:cs typeface="+mn-cs"/>
        </a:defRPr>
      </a:lvl4pPr>
      <a:lvl5pPr marL="2057400" indent="-228600" algn="l" defTabSz="457200" rtl="0" eaLnBrk="1" latinLnBrk="0" hangingPunct="1">
        <a:lnSpc>
          <a:spcPct val="120000"/>
        </a:lnSpc>
        <a:spcBef>
          <a:spcPct val="20000"/>
        </a:spcBef>
        <a:buClr>
          <a:srgbClr val="ABD037"/>
        </a:buClr>
        <a:buFont typeface="Wingdings" charset="2"/>
        <a:buChar char="§"/>
        <a:defRPr sz="1200" i="0" kern="1200" baseline="0">
          <a:solidFill>
            <a:srgbClr val="8A8C8E"/>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hyperlink" Target="https://hstspreload.org/" TargetMode="External"/><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dotnet/standard/blob/master/docs/versions.md" TargetMode="External"/><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en-US" dirty="0"/>
              <a:t>ASP.NET Core</a:t>
            </a:r>
            <a:br>
              <a:rPr lang="en-US" dirty="0"/>
            </a:br>
            <a:r>
              <a:rPr lang="en-US" dirty="0"/>
              <a:t>Web API</a:t>
            </a:r>
            <a:endParaRPr lang="nl-BE" dirty="0"/>
          </a:p>
        </p:txBody>
      </p:sp>
      <p:sp>
        <p:nvSpPr>
          <p:cNvPr id="4" name="Tijdelijke aanduiding voor inhoud 3"/>
          <p:cNvSpPr>
            <a:spLocks noGrp="1"/>
          </p:cNvSpPr>
          <p:nvPr>
            <p:ph sz="quarter" idx="12"/>
          </p:nvPr>
        </p:nvSpPr>
        <p:spPr/>
        <p:txBody>
          <a:bodyPr/>
          <a:lstStyle/>
          <a:p>
            <a:r>
              <a:rPr lang="en-US" dirty="0" err="1"/>
              <a:t>acADDemICTs</a:t>
            </a:r>
            <a:r>
              <a:rPr lang="en-US" dirty="0"/>
              <a:t> training</a:t>
            </a:r>
            <a:endParaRPr lang="nl-BE" dirty="0"/>
          </a:p>
        </p:txBody>
      </p:sp>
    </p:spTree>
    <p:extLst>
      <p:ext uri="{BB962C8B-B14F-4D97-AF65-F5344CB8AC3E}">
        <p14:creationId xmlns:p14="http://schemas.microsoft.com/office/powerpoint/2010/main" val="41298258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Development, staging and production</a:t>
            </a:r>
          </a:p>
          <a:p>
            <a:pPr>
              <a:lnSpc>
                <a:spcPct val="150000"/>
              </a:lnSpc>
            </a:pPr>
            <a:r>
              <a:rPr lang="en-US" dirty="0" err="1"/>
              <a:t>UseDeveloperExceptionPage</a:t>
            </a:r>
            <a:endParaRPr lang="en-US" dirty="0"/>
          </a:p>
          <a:p>
            <a:pPr>
              <a:lnSpc>
                <a:spcPct val="150000"/>
              </a:lnSpc>
            </a:pPr>
            <a:r>
              <a:rPr lang="en-US" dirty="0"/>
              <a:t>Self-signed certificates</a:t>
            </a:r>
          </a:p>
          <a:p>
            <a:pPr>
              <a:lnSpc>
                <a:spcPct val="150000"/>
              </a:lnSpc>
            </a:pPr>
            <a:r>
              <a:rPr lang="en-US" dirty="0"/>
              <a:t>In-memory versus distributed cache</a:t>
            </a:r>
          </a:p>
          <a:p>
            <a:pPr>
              <a:lnSpc>
                <a:spcPct val="150000"/>
              </a:lnSpc>
            </a:pPr>
            <a:r>
              <a:rPr lang="en-US" dirty="0" err="1"/>
              <a:t>ConfigureDevelopmentServices</a:t>
            </a:r>
            <a:r>
              <a:rPr lang="en-US" dirty="0"/>
              <a:t>, </a:t>
            </a:r>
            <a:r>
              <a:rPr lang="en-US" dirty="0" err="1"/>
              <a:t>ConfigureStagingServices</a:t>
            </a:r>
            <a:r>
              <a:rPr lang="en-US" dirty="0"/>
              <a:t>, …</a:t>
            </a:r>
          </a:p>
          <a:p>
            <a:pPr lvl="1">
              <a:lnSpc>
                <a:spcPct val="150000"/>
              </a:lnSpc>
            </a:pPr>
            <a:r>
              <a:rPr lang="en-US" dirty="0"/>
              <a:t>And </a:t>
            </a:r>
            <a:r>
              <a:rPr lang="en-US" dirty="0" err="1"/>
              <a:t>ConfigureDevelopment</a:t>
            </a:r>
            <a:r>
              <a:rPr lang="en-US" dirty="0"/>
              <a:t>, </a:t>
            </a:r>
            <a:r>
              <a:rPr lang="en-US" dirty="0" err="1"/>
              <a:t>ConfigureStaging</a:t>
            </a:r>
            <a:r>
              <a:rPr lang="en-US" dirty="0"/>
              <a:t>, …</a:t>
            </a:r>
          </a:p>
          <a:p>
            <a:pPr>
              <a:lnSpc>
                <a:spcPct val="150000"/>
              </a:lnSpc>
            </a:pPr>
            <a:r>
              <a:rPr lang="en-US" dirty="0" err="1"/>
              <a:t>StartupDevelopment.cs</a:t>
            </a:r>
            <a:r>
              <a:rPr lang="en-US" dirty="0"/>
              <a:t>, </a:t>
            </a:r>
            <a:r>
              <a:rPr lang="en-US" dirty="0" err="1"/>
              <a:t>StartupStaging.cs</a:t>
            </a:r>
            <a:r>
              <a:rPr lang="en-US" dirty="0"/>
              <a:t>, …</a:t>
            </a:r>
          </a:p>
          <a:p>
            <a:pPr lvl="1">
              <a:lnSpc>
                <a:spcPct val="150000"/>
              </a:lnSpc>
            </a:pPr>
            <a:r>
              <a:rPr lang="en-US" dirty="0"/>
              <a:t>In conjunction with </a:t>
            </a:r>
            <a:r>
              <a:rPr lang="en-US" dirty="0" err="1"/>
              <a:t>UseStartup</a:t>
            </a:r>
            <a:r>
              <a:rPr lang="en-US" dirty="0"/>
              <a:t> (“your assembly name”)!</a:t>
            </a:r>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Environments</a:t>
            </a:r>
            <a:endParaRPr lang="nl-BE" dirty="0"/>
          </a:p>
        </p:txBody>
      </p:sp>
    </p:spTree>
    <p:extLst>
      <p:ext uri="{BB962C8B-B14F-4D97-AF65-F5344CB8AC3E}">
        <p14:creationId xmlns:p14="http://schemas.microsoft.com/office/powerpoint/2010/main" val="1931457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Map URL’s to controller classes and action methods</a:t>
            </a:r>
          </a:p>
          <a:p>
            <a:pPr>
              <a:lnSpc>
                <a:spcPct val="150000"/>
              </a:lnSpc>
            </a:pPr>
            <a:r>
              <a:rPr lang="en-US" dirty="0"/>
              <a:t>In Web API, the HTTP verb is the action</a:t>
            </a:r>
          </a:p>
          <a:p>
            <a:pPr marL="685800" lvl="2">
              <a:lnSpc>
                <a:spcPct val="150000"/>
              </a:lnSpc>
              <a:buFont typeface="Arial"/>
              <a:buChar char="•"/>
            </a:pPr>
            <a:r>
              <a:rPr lang="en-US" sz="1600" dirty="0">
                <a:solidFill>
                  <a:schemeClr val="tx1"/>
                </a:solidFill>
              </a:rPr>
              <a:t>GET =&gt; </a:t>
            </a:r>
            <a:r>
              <a:rPr lang="en-US" sz="1600" dirty="0" err="1">
                <a:solidFill>
                  <a:schemeClr val="tx1"/>
                </a:solidFill>
              </a:rPr>
              <a:t>GetSomething</a:t>
            </a:r>
            <a:endParaRPr lang="en-US" sz="1600" dirty="0">
              <a:solidFill>
                <a:schemeClr val="tx1"/>
              </a:solidFill>
            </a:endParaRPr>
          </a:p>
          <a:p>
            <a:pPr marL="685800" lvl="2">
              <a:lnSpc>
                <a:spcPct val="150000"/>
              </a:lnSpc>
              <a:buFont typeface="Arial"/>
              <a:buChar char="•"/>
            </a:pPr>
            <a:r>
              <a:rPr lang="en-US" sz="1600" dirty="0">
                <a:solidFill>
                  <a:schemeClr val="tx1"/>
                </a:solidFill>
              </a:rPr>
              <a:t>POST =&gt; </a:t>
            </a:r>
            <a:r>
              <a:rPr lang="en-US" sz="1600" dirty="0" err="1">
                <a:solidFill>
                  <a:schemeClr val="tx1"/>
                </a:solidFill>
              </a:rPr>
              <a:t>CreateSomething</a:t>
            </a:r>
            <a:endParaRPr lang="en-US" sz="1600" dirty="0">
              <a:solidFill>
                <a:schemeClr val="tx1"/>
              </a:solidFill>
            </a:endParaRPr>
          </a:p>
          <a:p>
            <a:pPr marL="685800" lvl="2">
              <a:lnSpc>
                <a:spcPct val="150000"/>
              </a:lnSpc>
              <a:buFont typeface="Arial"/>
              <a:buChar char="•"/>
            </a:pPr>
            <a:r>
              <a:rPr lang="en-US" sz="1600" dirty="0">
                <a:solidFill>
                  <a:schemeClr val="tx1"/>
                </a:solidFill>
              </a:rPr>
              <a:t>PUT =&gt; </a:t>
            </a:r>
            <a:r>
              <a:rPr lang="en-US" sz="1600" dirty="0" err="1">
                <a:solidFill>
                  <a:schemeClr val="tx1"/>
                </a:solidFill>
              </a:rPr>
              <a:t>ReplaceSomething</a:t>
            </a:r>
            <a:r>
              <a:rPr lang="en-US" sz="1600" dirty="0">
                <a:solidFill>
                  <a:schemeClr val="tx1"/>
                </a:solidFill>
              </a:rPr>
              <a:t> or </a:t>
            </a:r>
            <a:r>
              <a:rPr lang="en-US" sz="1600" dirty="0" err="1">
                <a:solidFill>
                  <a:schemeClr val="tx1"/>
                </a:solidFill>
              </a:rPr>
              <a:t>UpdateSomething</a:t>
            </a:r>
            <a:endParaRPr lang="en-US" sz="1600" dirty="0">
              <a:solidFill>
                <a:schemeClr val="tx1"/>
              </a:solidFill>
            </a:endParaRPr>
          </a:p>
          <a:p>
            <a:pPr marL="685800" lvl="2">
              <a:lnSpc>
                <a:spcPct val="150000"/>
              </a:lnSpc>
              <a:buFont typeface="Arial"/>
              <a:buChar char="•"/>
            </a:pPr>
            <a:r>
              <a:rPr lang="en-US" sz="1600" dirty="0">
                <a:solidFill>
                  <a:schemeClr val="tx1"/>
                </a:solidFill>
              </a:rPr>
              <a:t>PATCH =&gt; </a:t>
            </a:r>
            <a:r>
              <a:rPr lang="en-US" sz="1600" dirty="0" err="1">
                <a:solidFill>
                  <a:schemeClr val="tx1"/>
                </a:solidFill>
              </a:rPr>
              <a:t>UpdateSomething</a:t>
            </a:r>
            <a:r>
              <a:rPr lang="en-US" sz="1600" dirty="0">
                <a:solidFill>
                  <a:schemeClr val="tx1"/>
                </a:solidFill>
              </a:rPr>
              <a:t> (partially)</a:t>
            </a:r>
          </a:p>
          <a:p>
            <a:pPr marL="685800" lvl="2">
              <a:lnSpc>
                <a:spcPct val="150000"/>
              </a:lnSpc>
              <a:buFont typeface="Arial"/>
              <a:buChar char="•"/>
            </a:pPr>
            <a:r>
              <a:rPr lang="en-US" sz="1600" dirty="0">
                <a:solidFill>
                  <a:schemeClr val="tx1"/>
                </a:solidFill>
              </a:rPr>
              <a:t>DELETE =&gt; </a:t>
            </a:r>
            <a:r>
              <a:rPr lang="en-US" sz="1600" dirty="0" err="1">
                <a:solidFill>
                  <a:schemeClr val="tx1"/>
                </a:solidFill>
              </a:rPr>
              <a:t>RemoveSomething</a:t>
            </a:r>
            <a:endParaRPr lang="en-US" sz="1600" dirty="0">
              <a:solidFill>
                <a:schemeClr val="tx1"/>
              </a:solidFill>
            </a:endParaRPr>
          </a:p>
          <a:p>
            <a:pPr lvl="1"/>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Routing</a:t>
            </a:r>
            <a:endParaRPr lang="nl-BE" dirty="0"/>
          </a:p>
        </p:txBody>
      </p:sp>
    </p:spTree>
    <p:extLst>
      <p:ext uri="{BB962C8B-B14F-4D97-AF65-F5344CB8AC3E}">
        <p14:creationId xmlns:p14="http://schemas.microsoft.com/office/powerpoint/2010/main" val="36791349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[Route(“</a:t>
            </a:r>
            <a:r>
              <a:rPr lang="en-US" dirty="0" err="1"/>
              <a:t>api</a:t>
            </a:r>
            <a:r>
              <a:rPr lang="en-US" dirty="0"/>
              <a:t>/[controller]”)]</a:t>
            </a:r>
          </a:p>
          <a:p>
            <a:pPr>
              <a:lnSpc>
                <a:spcPct val="150000"/>
              </a:lnSpc>
            </a:pPr>
            <a:r>
              <a:rPr lang="en-US" dirty="0"/>
              <a:t>[</a:t>
            </a:r>
            <a:r>
              <a:rPr lang="en-US" dirty="0" err="1"/>
              <a:t>HttpGet</a:t>
            </a:r>
            <a:r>
              <a:rPr lang="en-US" dirty="0"/>
              <a:t>]</a:t>
            </a:r>
          </a:p>
          <a:p>
            <a:pPr>
              <a:lnSpc>
                <a:spcPct val="150000"/>
              </a:lnSpc>
            </a:pPr>
            <a:r>
              <a:rPr lang="en-US" dirty="0"/>
              <a:t>[</a:t>
            </a:r>
            <a:r>
              <a:rPr lang="en-US" dirty="0" err="1"/>
              <a:t>HttpGet</a:t>
            </a:r>
            <a:r>
              <a:rPr lang="en-US" dirty="0"/>
              <a:t>(“{id}”, Name = “</a:t>
            </a:r>
            <a:r>
              <a:rPr lang="en-US" dirty="0" err="1"/>
              <a:t>GetById</a:t>
            </a:r>
            <a:r>
              <a:rPr lang="en-US" dirty="0"/>
              <a:t>”)]</a:t>
            </a:r>
            <a:endParaRPr lang="nl-BE" dirty="0"/>
          </a:p>
          <a:p>
            <a:pPr>
              <a:lnSpc>
                <a:spcPct val="150000"/>
              </a:lnSpc>
            </a:pPr>
            <a:r>
              <a:rPr lang="en-US" dirty="0"/>
              <a:t>[</a:t>
            </a:r>
            <a:r>
              <a:rPr lang="en-US" dirty="0" err="1"/>
              <a:t>HttpPost</a:t>
            </a:r>
            <a:r>
              <a:rPr lang="en-US" dirty="0"/>
              <a:t>]</a:t>
            </a:r>
          </a:p>
          <a:p>
            <a:pPr>
              <a:lnSpc>
                <a:spcPct val="150000"/>
              </a:lnSpc>
            </a:pPr>
            <a:r>
              <a:rPr lang="en-US" dirty="0"/>
              <a:t>[</a:t>
            </a:r>
            <a:r>
              <a:rPr lang="en-US" dirty="0" err="1"/>
              <a:t>HttpPut</a:t>
            </a:r>
            <a:r>
              <a:rPr lang="en-US" dirty="0"/>
              <a:t>]</a:t>
            </a:r>
          </a:p>
          <a:p>
            <a:pPr>
              <a:lnSpc>
                <a:spcPct val="150000"/>
              </a:lnSpc>
            </a:pPr>
            <a:r>
              <a:rPr lang="en-US" dirty="0"/>
              <a:t>[</a:t>
            </a:r>
            <a:r>
              <a:rPr lang="en-US" dirty="0" err="1"/>
              <a:t>HttpPatch</a:t>
            </a:r>
            <a:r>
              <a:rPr lang="en-US" dirty="0"/>
              <a:t>]</a:t>
            </a:r>
          </a:p>
          <a:p>
            <a:pPr>
              <a:lnSpc>
                <a:spcPct val="150000"/>
              </a:lnSpc>
            </a:pPr>
            <a:r>
              <a:rPr lang="en-US" dirty="0"/>
              <a:t>[</a:t>
            </a:r>
            <a:r>
              <a:rPr lang="en-US" dirty="0" err="1"/>
              <a:t>HttpDelete</a:t>
            </a:r>
            <a:r>
              <a:rPr lang="en-US" dirty="0"/>
              <a:t>]</a:t>
            </a:r>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Routing</a:t>
            </a:r>
            <a:endParaRPr lang="nl-BE" dirty="0"/>
          </a:p>
        </p:txBody>
      </p:sp>
    </p:spTree>
    <p:extLst>
      <p:ext uri="{BB962C8B-B14F-4D97-AF65-F5344CB8AC3E}">
        <p14:creationId xmlns:p14="http://schemas.microsoft.com/office/powerpoint/2010/main" val="9317096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a:t>
            </a:r>
            <a:r>
              <a:rPr lang="en-US" dirty="0" err="1"/>
              <a:t>id:int</a:t>
            </a:r>
            <a:r>
              <a:rPr lang="en-US" dirty="0"/>
              <a:t>}</a:t>
            </a:r>
          </a:p>
          <a:p>
            <a:pPr>
              <a:lnSpc>
                <a:spcPct val="150000"/>
              </a:lnSpc>
            </a:pPr>
            <a:r>
              <a:rPr lang="en-US" dirty="0" err="1"/>
              <a:t>int</a:t>
            </a:r>
            <a:r>
              <a:rPr lang="en-US" dirty="0"/>
              <a:t>, long, bool, float, double, decimal, </a:t>
            </a:r>
            <a:r>
              <a:rPr lang="en-US" dirty="0" err="1"/>
              <a:t>guid</a:t>
            </a:r>
            <a:r>
              <a:rPr lang="en-US" dirty="0"/>
              <a:t>, datetime</a:t>
            </a:r>
          </a:p>
          <a:p>
            <a:pPr>
              <a:lnSpc>
                <a:spcPct val="150000"/>
              </a:lnSpc>
            </a:pPr>
            <a:r>
              <a:rPr lang="en-US" dirty="0"/>
              <a:t>alpha to only allow characters from a to z (case insensitive)</a:t>
            </a:r>
          </a:p>
          <a:p>
            <a:pPr>
              <a:lnSpc>
                <a:spcPct val="150000"/>
              </a:lnSpc>
            </a:pPr>
            <a:r>
              <a:rPr lang="en-US" dirty="0" err="1"/>
              <a:t>minlength</a:t>
            </a:r>
            <a:r>
              <a:rPr lang="en-US" dirty="0"/>
              <a:t>(x), </a:t>
            </a:r>
            <a:r>
              <a:rPr lang="en-US" dirty="0" err="1"/>
              <a:t>maxlength</a:t>
            </a:r>
            <a:r>
              <a:rPr lang="en-US" dirty="0"/>
              <a:t>(x), length(x) or length(min, max)</a:t>
            </a:r>
          </a:p>
          <a:p>
            <a:pPr>
              <a:lnSpc>
                <a:spcPct val="150000"/>
              </a:lnSpc>
            </a:pPr>
            <a:r>
              <a:rPr lang="en-US" dirty="0"/>
              <a:t>min(x), max(x), range(min, max)</a:t>
            </a:r>
          </a:p>
          <a:p>
            <a:pPr>
              <a:lnSpc>
                <a:spcPct val="150000"/>
              </a:lnSpc>
            </a:pPr>
            <a:r>
              <a:rPr lang="en-US" dirty="0"/>
              <a:t>regex(expression)</a:t>
            </a:r>
          </a:p>
          <a:p>
            <a:pPr>
              <a:lnSpc>
                <a:spcPct val="150000"/>
              </a:lnSpc>
            </a:pPr>
            <a:endParaRPr lang="en-US" sz="1600" dirty="0">
              <a:solidFill>
                <a:schemeClr val="tx1"/>
              </a:solidFill>
            </a:endParaRPr>
          </a:p>
          <a:p>
            <a:pPr lvl="1"/>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Routing constraints</a:t>
            </a:r>
            <a:endParaRPr lang="nl-BE" dirty="0"/>
          </a:p>
        </p:txBody>
      </p:sp>
    </p:spTree>
    <p:extLst>
      <p:ext uri="{BB962C8B-B14F-4D97-AF65-F5344CB8AC3E}">
        <p14:creationId xmlns:p14="http://schemas.microsoft.com/office/powerpoint/2010/main" val="1618762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JSON is a first-class citizen</a:t>
            </a:r>
          </a:p>
          <a:p>
            <a:pPr>
              <a:lnSpc>
                <a:spcPct val="150000"/>
              </a:lnSpc>
            </a:pPr>
            <a:r>
              <a:rPr lang="en-US" dirty="0"/>
              <a:t>Default: </a:t>
            </a:r>
          </a:p>
          <a:p>
            <a:pPr lvl="1">
              <a:lnSpc>
                <a:spcPct val="150000"/>
              </a:lnSpc>
            </a:pPr>
            <a:r>
              <a:rPr lang="en-US" dirty="0" err="1"/>
              <a:t>appsettings.json</a:t>
            </a:r>
            <a:endParaRPr lang="en-US" dirty="0"/>
          </a:p>
          <a:p>
            <a:pPr lvl="1">
              <a:lnSpc>
                <a:spcPct val="150000"/>
              </a:lnSpc>
            </a:pPr>
            <a:r>
              <a:rPr lang="en-US" dirty="0"/>
              <a:t>Environment specific JSON</a:t>
            </a:r>
          </a:p>
          <a:p>
            <a:pPr lvl="1">
              <a:lnSpc>
                <a:spcPct val="150000"/>
              </a:lnSpc>
            </a:pPr>
            <a:r>
              <a:rPr lang="en-US" dirty="0"/>
              <a:t>Environment variables</a:t>
            </a:r>
          </a:p>
          <a:p>
            <a:pPr lvl="1">
              <a:lnSpc>
                <a:spcPct val="150000"/>
              </a:lnSpc>
            </a:pPr>
            <a:r>
              <a:rPr lang="en-US" dirty="0"/>
              <a:t>Command line variables</a:t>
            </a:r>
          </a:p>
          <a:p>
            <a:pPr>
              <a:lnSpc>
                <a:spcPct val="150000"/>
              </a:lnSpc>
            </a:pPr>
            <a:endParaRPr lang="en-US" sz="1600" dirty="0">
              <a:solidFill>
                <a:schemeClr val="tx1"/>
              </a:solidFill>
            </a:endParaRPr>
          </a:p>
          <a:p>
            <a:pPr lvl="1"/>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Configuration</a:t>
            </a:r>
            <a:endParaRPr lang="nl-BE" dirty="0"/>
          </a:p>
        </p:txBody>
      </p:sp>
    </p:spTree>
    <p:extLst>
      <p:ext uri="{BB962C8B-B14F-4D97-AF65-F5344CB8AC3E}">
        <p14:creationId xmlns:p14="http://schemas.microsoft.com/office/powerpoint/2010/main" val="42617296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Secrets</a:t>
            </a:r>
          </a:p>
          <a:p>
            <a:pPr lvl="1">
              <a:lnSpc>
                <a:spcPct val="150000"/>
              </a:lnSpc>
            </a:pPr>
            <a:r>
              <a:rPr lang="en-US" dirty="0"/>
              <a:t>Like database passwords</a:t>
            </a:r>
          </a:p>
          <a:p>
            <a:pPr lvl="1">
              <a:lnSpc>
                <a:spcPct val="150000"/>
              </a:lnSpc>
            </a:pPr>
            <a:r>
              <a:rPr lang="en-US" dirty="0"/>
              <a:t>Or certificate keys</a:t>
            </a:r>
          </a:p>
          <a:p>
            <a:pPr lvl="1">
              <a:lnSpc>
                <a:spcPct val="150000"/>
              </a:lnSpc>
            </a:pPr>
            <a:r>
              <a:rPr lang="en-US" dirty="0"/>
              <a:t>NuGet credentials for publishing packages</a:t>
            </a:r>
          </a:p>
          <a:p>
            <a:pPr lvl="1">
              <a:lnSpc>
                <a:spcPct val="150000"/>
              </a:lnSpc>
            </a:pPr>
            <a:r>
              <a:rPr lang="en-US" dirty="0"/>
              <a:t>…</a:t>
            </a:r>
          </a:p>
          <a:p>
            <a:pPr>
              <a:lnSpc>
                <a:spcPct val="150000"/>
              </a:lnSpc>
            </a:pPr>
            <a:r>
              <a:rPr lang="en-US" dirty="0"/>
              <a:t>User secrets!</a:t>
            </a:r>
          </a:p>
          <a:p>
            <a:pPr>
              <a:lnSpc>
                <a:spcPct val="150000"/>
              </a:lnSpc>
            </a:pPr>
            <a:endParaRPr lang="en-US" sz="1600" dirty="0">
              <a:solidFill>
                <a:schemeClr val="tx1"/>
              </a:solidFill>
            </a:endParaRPr>
          </a:p>
          <a:p>
            <a:pPr lvl="1"/>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Configuration</a:t>
            </a:r>
            <a:endParaRPr lang="nl-BE" dirty="0"/>
          </a:p>
        </p:txBody>
      </p:sp>
    </p:spTree>
    <p:extLst>
      <p:ext uri="{BB962C8B-B14F-4D97-AF65-F5344CB8AC3E}">
        <p14:creationId xmlns:p14="http://schemas.microsoft.com/office/powerpoint/2010/main" val="24649922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Custom options?</a:t>
            </a:r>
          </a:p>
          <a:p>
            <a:pPr>
              <a:lnSpc>
                <a:spcPct val="150000"/>
              </a:lnSpc>
            </a:pPr>
            <a:r>
              <a:rPr lang="en-US" dirty="0"/>
              <a:t>Just create a POCO</a:t>
            </a:r>
          </a:p>
          <a:p>
            <a:pPr>
              <a:lnSpc>
                <a:spcPct val="150000"/>
              </a:lnSpc>
            </a:pPr>
            <a:r>
              <a:rPr lang="en-US" dirty="0"/>
              <a:t>And adjust </a:t>
            </a:r>
            <a:r>
              <a:rPr lang="en-US" dirty="0" err="1"/>
              <a:t>ConfigureServices</a:t>
            </a:r>
            <a:endParaRPr lang="en-US" dirty="0"/>
          </a:p>
          <a:p>
            <a:pPr lvl="1">
              <a:lnSpc>
                <a:spcPct val="150000"/>
              </a:lnSpc>
            </a:pPr>
            <a:r>
              <a:rPr lang="en-US" dirty="0"/>
              <a:t>.</a:t>
            </a:r>
            <a:r>
              <a:rPr lang="en-US" dirty="0" err="1"/>
              <a:t>AddOptions</a:t>
            </a:r>
            <a:r>
              <a:rPr lang="en-US" dirty="0"/>
              <a:t>()</a:t>
            </a:r>
          </a:p>
          <a:p>
            <a:pPr lvl="1">
              <a:lnSpc>
                <a:spcPct val="150000"/>
              </a:lnSpc>
            </a:pPr>
            <a:r>
              <a:rPr lang="en-US" dirty="0"/>
              <a:t>.Configure&lt;</a:t>
            </a:r>
            <a:r>
              <a:rPr lang="en-US" dirty="0" err="1"/>
              <a:t>MyOptions</a:t>
            </a:r>
            <a:r>
              <a:rPr lang="en-US" dirty="0"/>
              <a:t>&gt;(Configuration);</a:t>
            </a:r>
          </a:p>
          <a:p>
            <a:pPr lvl="1">
              <a:lnSpc>
                <a:spcPct val="150000"/>
              </a:lnSpc>
            </a:pPr>
            <a:endParaRPr lang="en-US" dirty="0"/>
          </a:p>
          <a:p>
            <a:pPr>
              <a:lnSpc>
                <a:spcPct val="150000"/>
              </a:lnSpc>
            </a:pPr>
            <a:r>
              <a:rPr lang="en-US" dirty="0"/>
              <a:t>Injectable in your controller: </a:t>
            </a:r>
            <a:r>
              <a:rPr lang="en-US" dirty="0" err="1"/>
              <a:t>IOptions</a:t>
            </a:r>
            <a:r>
              <a:rPr lang="en-US" dirty="0"/>
              <a:t>&lt;</a:t>
            </a:r>
            <a:r>
              <a:rPr lang="en-US" dirty="0" err="1"/>
              <a:t>MyOptions</a:t>
            </a:r>
            <a:r>
              <a:rPr lang="en-US" dirty="0"/>
              <a:t>&gt; or </a:t>
            </a:r>
            <a:r>
              <a:rPr lang="en-US" dirty="0" err="1"/>
              <a:t>IOptionsSnapshot</a:t>
            </a:r>
            <a:r>
              <a:rPr lang="en-US" dirty="0"/>
              <a:t>&lt;</a:t>
            </a:r>
            <a:r>
              <a:rPr lang="en-US" dirty="0" err="1"/>
              <a:t>MyOptions</a:t>
            </a:r>
            <a:r>
              <a:rPr lang="en-US" dirty="0"/>
              <a:t>&gt;</a:t>
            </a:r>
          </a:p>
          <a:p>
            <a:pPr>
              <a:lnSpc>
                <a:spcPct val="150000"/>
              </a:lnSpc>
            </a:pPr>
            <a:endParaRPr lang="en-US" sz="1600" dirty="0">
              <a:solidFill>
                <a:schemeClr val="tx1"/>
              </a:solidFill>
            </a:endParaRPr>
          </a:p>
          <a:p>
            <a:pPr lvl="1"/>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Configuration</a:t>
            </a:r>
            <a:endParaRPr lang="nl-BE" dirty="0"/>
          </a:p>
        </p:txBody>
      </p:sp>
    </p:spTree>
    <p:extLst>
      <p:ext uri="{BB962C8B-B14F-4D97-AF65-F5344CB8AC3E}">
        <p14:creationId xmlns:p14="http://schemas.microsoft.com/office/powerpoint/2010/main" val="33521264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err="1"/>
              <a:t>AddSingleton</a:t>
            </a:r>
            <a:endParaRPr lang="en-US" dirty="0"/>
          </a:p>
          <a:p>
            <a:pPr>
              <a:lnSpc>
                <a:spcPct val="150000"/>
              </a:lnSpc>
            </a:pPr>
            <a:r>
              <a:rPr lang="en-US" dirty="0" err="1"/>
              <a:t>AddScoped</a:t>
            </a:r>
            <a:endParaRPr lang="en-US" dirty="0"/>
          </a:p>
          <a:p>
            <a:pPr>
              <a:lnSpc>
                <a:spcPct val="150000"/>
              </a:lnSpc>
            </a:pPr>
            <a:r>
              <a:rPr lang="en-US" dirty="0" err="1"/>
              <a:t>AddTransient</a:t>
            </a:r>
            <a:endParaRPr lang="en-US" dirty="0"/>
          </a:p>
          <a:p>
            <a:pPr>
              <a:lnSpc>
                <a:spcPct val="150000"/>
              </a:lnSpc>
            </a:pPr>
            <a:r>
              <a:rPr lang="en-US" dirty="0"/>
              <a:t>Replaceable</a:t>
            </a:r>
          </a:p>
          <a:p>
            <a:pPr>
              <a:lnSpc>
                <a:spcPct val="150000"/>
              </a:lnSpc>
            </a:pPr>
            <a:endParaRPr lang="en-US" sz="1600" dirty="0">
              <a:solidFill>
                <a:schemeClr val="tx1"/>
              </a:solidFill>
            </a:endParaRPr>
          </a:p>
          <a:p>
            <a:pPr lvl="1"/>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Dependency Injection</a:t>
            </a:r>
            <a:endParaRPr lang="nl-BE" dirty="0"/>
          </a:p>
        </p:txBody>
      </p:sp>
    </p:spTree>
    <p:extLst>
      <p:ext uri="{BB962C8B-B14F-4D97-AF65-F5344CB8AC3E}">
        <p14:creationId xmlns:p14="http://schemas.microsoft.com/office/powerpoint/2010/main" val="11191017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GET</a:t>
            </a:r>
          </a:p>
          <a:p>
            <a:pPr lvl="1">
              <a:lnSpc>
                <a:spcPct val="150000"/>
              </a:lnSpc>
            </a:pPr>
            <a:r>
              <a:rPr lang="en-US" dirty="0"/>
              <a:t>200 OK</a:t>
            </a:r>
          </a:p>
          <a:p>
            <a:pPr lvl="1">
              <a:lnSpc>
                <a:spcPct val="150000"/>
              </a:lnSpc>
            </a:pPr>
            <a:r>
              <a:rPr lang="en-US" dirty="0"/>
              <a:t>404 Not Found</a:t>
            </a:r>
          </a:p>
          <a:p>
            <a:pPr lvl="1">
              <a:lnSpc>
                <a:spcPct val="150000"/>
              </a:lnSpc>
            </a:pPr>
            <a:r>
              <a:rPr lang="en-US" dirty="0"/>
              <a:t>403 Forbidden</a:t>
            </a:r>
          </a:p>
          <a:p>
            <a:pPr>
              <a:lnSpc>
                <a:spcPct val="150000"/>
              </a:lnSpc>
            </a:pPr>
            <a:r>
              <a:rPr lang="en-US" dirty="0"/>
              <a:t>POST</a:t>
            </a:r>
          </a:p>
          <a:p>
            <a:pPr lvl="1">
              <a:lnSpc>
                <a:spcPct val="150000"/>
              </a:lnSpc>
            </a:pPr>
            <a:r>
              <a:rPr lang="en-US" dirty="0"/>
              <a:t>201 Created</a:t>
            </a:r>
          </a:p>
          <a:p>
            <a:pPr lvl="1">
              <a:lnSpc>
                <a:spcPct val="150000"/>
              </a:lnSpc>
            </a:pPr>
            <a:r>
              <a:rPr lang="en-US" dirty="0"/>
              <a:t>400 Bad request</a:t>
            </a:r>
          </a:p>
          <a:p>
            <a:pPr lvl="1">
              <a:lnSpc>
                <a:spcPct val="150000"/>
              </a:lnSpc>
            </a:pPr>
            <a:r>
              <a:rPr lang="en-US" dirty="0"/>
              <a:t>403 Forbidden</a:t>
            </a:r>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HTTP Verbs and Responses</a:t>
            </a:r>
            <a:endParaRPr lang="nl-BE" dirty="0"/>
          </a:p>
        </p:txBody>
      </p:sp>
    </p:spTree>
    <p:extLst>
      <p:ext uri="{BB962C8B-B14F-4D97-AF65-F5344CB8AC3E}">
        <p14:creationId xmlns:p14="http://schemas.microsoft.com/office/powerpoint/2010/main" val="4831226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PUT</a:t>
            </a:r>
          </a:p>
          <a:p>
            <a:pPr lvl="1">
              <a:lnSpc>
                <a:spcPct val="150000"/>
              </a:lnSpc>
            </a:pPr>
            <a:r>
              <a:rPr lang="en-US" dirty="0"/>
              <a:t>200 OK</a:t>
            </a:r>
          </a:p>
          <a:p>
            <a:pPr lvl="1">
              <a:lnSpc>
                <a:spcPct val="150000"/>
              </a:lnSpc>
            </a:pPr>
            <a:r>
              <a:rPr lang="en-US" dirty="0"/>
              <a:t>201 Created</a:t>
            </a:r>
          </a:p>
          <a:p>
            <a:pPr lvl="1">
              <a:lnSpc>
                <a:spcPct val="150000"/>
              </a:lnSpc>
            </a:pPr>
            <a:r>
              <a:rPr lang="en-US" dirty="0"/>
              <a:t>400 Bad Request</a:t>
            </a:r>
          </a:p>
          <a:p>
            <a:pPr lvl="1">
              <a:lnSpc>
                <a:spcPct val="150000"/>
              </a:lnSpc>
            </a:pPr>
            <a:r>
              <a:rPr lang="en-US" dirty="0"/>
              <a:t>404 Not Found</a:t>
            </a:r>
          </a:p>
          <a:p>
            <a:pPr lvl="1">
              <a:lnSpc>
                <a:spcPct val="150000"/>
              </a:lnSpc>
            </a:pPr>
            <a:r>
              <a:rPr lang="en-US" dirty="0"/>
              <a:t>403 Forbidden</a:t>
            </a:r>
          </a:p>
          <a:p>
            <a:pPr>
              <a:lnSpc>
                <a:spcPct val="150000"/>
              </a:lnSpc>
            </a:pPr>
            <a:r>
              <a:rPr lang="en-US" dirty="0"/>
              <a:t>DELETE</a:t>
            </a:r>
          </a:p>
          <a:p>
            <a:pPr lvl="1">
              <a:lnSpc>
                <a:spcPct val="150000"/>
              </a:lnSpc>
            </a:pPr>
            <a:r>
              <a:rPr lang="en-US" dirty="0"/>
              <a:t>204 No Content</a:t>
            </a:r>
          </a:p>
          <a:p>
            <a:pPr lvl="1">
              <a:lnSpc>
                <a:spcPct val="150000"/>
              </a:lnSpc>
            </a:pPr>
            <a:r>
              <a:rPr lang="en-US" dirty="0"/>
              <a:t>404 Not Found</a:t>
            </a:r>
          </a:p>
          <a:p>
            <a:pPr lvl="1">
              <a:lnSpc>
                <a:spcPct val="150000"/>
              </a:lnSpc>
            </a:pPr>
            <a:r>
              <a:rPr lang="en-US" dirty="0"/>
              <a:t>403 Forbidden</a:t>
            </a:r>
          </a:p>
          <a:p>
            <a:pPr>
              <a:lnSpc>
                <a:spcPct val="150000"/>
              </a:lnSpc>
            </a:pPr>
            <a:endParaRPr lang="en-US" dirty="0"/>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HTTP Verbs and Responses</a:t>
            </a:r>
            <a:endParaRPr lang="nl-BE" dirty="0"/>
          </a:p>
        </p:txBody>
      </p:sp>
    </p:spTree>
    <p:extLst>
      <p:ext uri="{BB962C8B-B14F-4D97-AF65-F5344CB8AC3E}">
        <p14:creationId xmlns:p14="http://schemas.microsoft.com/office/powerpoint/2010/main" val="2765873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.NET Core</a:t>
            </a:r>
          </a:p>
          <a:p>
            <a:pPr>
              <a:lnSpc>
                <a:spcPct val="150000"/>
              </a:lnSpc>
            </a:pPr>
            <a:r>
              <a:rPr lang="en-US" dirty="0"/>
              <a:t>.NET Standard</a:t>
            </a:r>
          </a:p>
          <a:p>
            <a:pPr>
              <a:lnSpc>
                <a:spcPct val="150000"/>
              </a:lnSpc>
            </a:pPr>
            <a:r>
              <a:rPr lang="en-US" dirty="0"/>
              <a:t>Fundamentals</a:t>
            </a:r>
          </a:p>
          <a:p>
            <a:pPr>
              <a:lnSpc>
                <a:spcPct val="150000"/>
              </a:lnSpc>
            </a:pPr>
            <a:r>
              <a:rPr lang="en-US" dirty="0"/>
              <a:t>HTTP verbs and responses</a:t>
            </a:r>
          </a:p>
          <a:p>
            <a:pPr>
              <a:lnSpc>
                <a:spcPct val="150000"/>
              </a:lnSpc>
            </a:pPr>
            <a:r>
              <a:rPr lang="en-US" dirty="0"/>
              <a:t>API Controllers</a:t>
            </a:r>
          </a:p>
          <a:p>
            <a:pPr>
              <a:lnSpc>
                <a:spcPct val="150000"/>
              </a:lnSpc>
            </a:pPr>
            <a:r>
              <a:rPr lang="en-US" dirty="0"/>
              <a:t>Filters</a:t>
            </a:r>
          </a:p>
          <a:p>
            <a:pPr>
              <a:lnSpc>
                <a:spcPct val="150000"/>
              </a:lnSpc>
            </a:pPr>
            <a:r>
              <a:rPr lang="en-US" dirty="0"/>
              <a:t>Security</a:t>
            </a:r>
          </a:p>
          <a:p>
            <a:pPr>
              <a:lnSpc>
                <a:spcPct val="150000"/>
              </a:lnSpc>
            </a:pPr>
            <a:endParaRPr lang="en-US" dirty="0"/>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Agenda</a:t>
            </a:r>
            <a:endParaRPr lang="nl-BE" dirty="0"/>
          </a:p>
        </p:txBody>
      </p:sp>
    </p:spTree>
    <p:extLst>
      <p:ext uri="{BB962C8B-B14F-4D97-AF65-F5344CB8AC3E}">
        <p14:creationId xmlns:p14="http://schemas.microsoft.com/office/powerpoint/2010/main" val="20384770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GET /parents/{</a:t>
            </a:r>
            <a:r>
              <a:rPr lang="en-US" dirty="0" err="1"/>
              <a:t>parentId</a:t>
            </a:r>
            <a:r>
              <a:rPr lang="en-US" dirty="0"/>
              <a:t>}/children</a:t>
            </a:r>
          </a:p>
          <a:p>
            <a:pPr lvl="1">
              <a:lnSpc>
                <a:spcPct val="150000"/>
              </a:lnSpc>
            </a:pPr>
            <a:r>
              <a:rPr lang="en-US" dirty="0"/>
              <a:t>200 OK</a:t>
            </a:r>
          </a:p>
          <a:p>
            <a:pPr lvl="1">
              <a:lnSpc>
                <a:spcPct val="150000"/>
              </a:lnSpc>
            </a:pPr>
            <a:r>
              <a:rPr lang="en-US" dirty="0"/>
              <a:t>204 No Content</a:t>
            </a:r>
          </a:p>
          <a:p>
            <a:pPr lvl="1">
              <a:lnSpc>
                <a:spcPct val="150000"/>
              </a:lnSpc>
            </a:pPr>
            <a:r>
              <a:rPr lang="en-US" dirty="0"/>
              <a:t>404 Not Found</a:t>
            </a:r>
          </a:p>
          <a:p>
            <a:pPr lvl="1">
              <a:lnSpc>
                <a:spcPct val="150000"/>
              </a:lnSpc>
            </a:pPr>
            <a:r>
              <a:rPr lang="en-US" dirty="0"/>
              <a:t>403 Forbidden</a:t>
            </a:r>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HTTP Verbs and Responses</a:t>
            </a:r>
            <a:endParaRPr lang="nl-BE" dirty="0"/>
          </a:p>
        </p:txBody>
      </p:sp>
    </p:spTree>
    <p:extLst>
      <p:ext uri="{BB962C8B-B14F-4D97-AF65-F5344CB8AC3E}">
        <p14:creationId xmlns:p14="http://schemas.microsoft.com/office/powerpoint/2010/main" val="26159158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Convention: a class ending with “Controller”</a:t>
            </a:r>
          </a:p>
          <a:p>
            <a:pPr>
              <a:lnSpc>
                <a:spcPct val="150000"/>
              </a:lnSpc>
            </a:pPr>
            <a:r>
              <a:rPr lang="en-US" dirty="0"/>
              <a:t>Or any class, marked with a [Controller] attribute</a:t>
            </a:r>
          </a:p>
          <a:p>
            <a:pPr>
              <a:lnSpc>
                <a:spcPct val="150000"/>
              </a:lnSpc>
            </a:pPr>
            <a:r>
              <a:rPr lang="en-US" dirty="0"/>
              <a:t>Can inherit from </a:t>
            </a:r>
            <a:r>
              <a:rPr lang="en-US" dirty="0" err="1"/>
              <a:t>ControllerBase</a:t>
            </a:r>
            <a:r>
              <a:rPr lang="en-US" dirty="0"/>
              <a:t> for convenience</a:t>
            </a:r>
          </a:p>
          <a:p>
            <a:pPr>
              <a:lnSpc>
                <a:spcPct val="150000"/>
              </a:lnSpc>
            </a:pPr>
            <a:r>
              <a:rPr lang="en-US" dirty="0"/>
              <a:t>Responds to routes using public methods</a:t>
            </a:r>
          </a:p>
          <a:p>
            <a:pPr>
              <a:lnSpc>
                <a:spcPct val="150000"/>
              </a:lnSpc>
            </a:pPr>
            <a:endParaRPr lang="en-US" dirty="0"/>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API Controllers</a:t>
            </a:r>
            <a:endParaRPr lang="nl-BE" dirty="0"/>
          </a:p>
        </p:txBody>
      </p:sp>
    </p:spTree>
    <p:extLst>
      <p:ext uri="{BB962C8B-B14F-4D97-AF65-F5344CB8AC3E}">
        <p14:creationId xmlns:p14="http://schemas.microsoft.com/office/powerpoint/2010/main" val="10849729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a:t>
            </a:r>
            <a:r>
              <a:rPr lang="en-US" dirty="0" err="1"/>
              <a:t>ApiController</a:t>
            </a:r>
            <a:r>
              <a:rPr lang="en-US" dirty="0"/>
              <a:t>]</a:t>
            </a:r>
          </a:p>
          <a:p>
            <a:pPr>
              <a:lnSpc>
                <a:spcPct val="150000"/>
              </a:lnSpc>
            </a:pPr>
            <a:r>
              <a:rPr lang="en-US" dirty="0"/>
              <a:t>Needs compatibility level 2.1</a:t>
            </a:r>
          </a:p>
          <a:p>
            <a:pPr>
              <a:lnSpc>
                <a:spcPct val="150000"/>
              </a:lnSpc>
            </a:pPr>
            <a:r>
              <a:rPr lang="en-US"/>
              <a:t>Auto validates </a:t>
            </a:r>
            <a:r>
              <a:rPr lang="en-US" dirty="0"/>
              <a:t>model state and returns 400 results</a:t>
            </a:r>
          </a:p>
          <a:p>
            <a:pPr>
              <a:lnSpc>
                <a:spcPct val="150000"/>
              </a:lnSpc>
            </a:pPr>
            <a:r>
              <a:rPr lang="en-US" dirty="0"/>
              <a:t>Automatic binding of values</a:t>
            </a:r>
          </a:p>
          <a:p>
            <a:pPr>
              <a:lnSpc>
                <a:spcPct val="150000"/>
              </a:lnSpc>
            </a:pPr>
            <a:r>
              <a:rPr lang="en-US" dirty="0"/>
              <a:t>Form data defaults to multipart/form-data</a:t>
            </a:r>
          </a:p>
          <a:p>
            <a:pPr>
              <a:lnSpc>
                <a:spcPct val="150000"/>
              </a:lnSpc>
            </a:pPr>
            <a:r>
              <a:rPr lang="en-US" dirty="0"/>
              <a:t>Needs attribute routing for this to work!</a:t>
            </a:r>
          </a:p>
          <a:p>
            <a:pPr>
              <a:lnSpc>
                <a:spcPct val="150000"/>
              </a:lnSpc>
            </a:pPr>
            <a:endParaRPr lang="en-US" dirty="0"/>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API Controllers</a:t>
            </a:r>
            <a:endParaRPr lang="nl-BE" dirty="0"/>
          </a:p>
        </p:txBody>
      </p:sp>
    </p:spTree>
    <p:extLst>
      <p:ext uri="{BB962C8B-B14F-4D97-AF65-F5344CB8AC3E}">
        <p14:creationId xmlns:p14="http://schemas.microsoft.com/office/powerpoint/2010/main" val="14611200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Disable features using </a:t>
            </a:r>
            <a:r>
              <a:rPr lang="en-US" dirty="0" err="1"/>
              <a:t>ApiBehaviorOptions</a:t>
            </a:r>
            <a:endParaRPr lang="en-US" dirty="0"/>
          </a:p>
          <a:p>
            <a:pPr>
              <a:lnSpc>
                <a:spcPct val="150000"/>
              </a:lnSpc>
            </a:pPr>
            <a:r>
              <a:rPr lang="en-US" dirty="0" err="1"/>
              <a:t>ModelStateInvalidFilter</a:t>
            </a:r>
            <a:endParaRPr lang="en-US" dirty="0"/>
          </a:p>
          <a:p>
            <a:pPr>
              <a:lnSpc>
                <a:spcPct val="150000"/>
              </a:lnSpc>
            </a:pPr>
            <a:r>
              <a:rPr lang="en-US" dirty="0" err="1"/>
              <a:t>ApiBehaviorOptions.InvalidModelStateResponseFactory</a:t>
            </a:r>
            <a:endParaRPr lang="en-US" dirty="0"/>
          </a:p>
          <a:p>
            <a:pPr>
              <a:lnSpc>
                <a:spcPct val="150000"/>
              </a:lnSpc>
            </a:pPr>
            <a:endParaRPr lang="en-US" dirty="0"/>
          </a:p>
          <a:p>
            <a:pPr>
              <a:lnSpc>
                <a:spcPct val="150000"/>
              </a:lnSpc>
            </a:pPr>
            <a:endParaRPr lang="en-US" dirty="0"/>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API Controllers</a:t>
            </a:r>
            <a:endParaRPr lang="nl-BE" dirty="0"/>
          </a:p>
        </p:txBody>
      </p:sp>
    </p:spTree>
    <p:extLst>
      <p:ext uri="{BB962C8B-B14F-4D97-AF65-F5344CB8AC3E}">
        <p14:creationId xmlns:p14="http://schemas.microsoft.com/office/powerpoint/2010/main" val="33552277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err="1"/>
              <a:t>IActionResult</a:t>
            </a:r>
            <a:endParaRPr lang="en-US" dirty="0"/>
          </a:p>
          <a:p>
            <a:pPr>
              <a:lnSpc>
                <a:spcPct val="150000"/>
              </a:lnSpc>
            </a:pPr>
            <a:r>
              <a:rPr lang="en-US" dirty="0" err="1"/>
              <a:t>ActionResult</a:t>
            </a:r>
            <a:r>
              <a:rPr lang="en-US" dirty="0"/>
              <a:t>&lt;T&gt;</a:t>
            </a:r>
          </a:p>
          <a:p>
            <a:pPr>
              <a:lnSpc>
                <a:spcPct val="150000"/>
              </a:lnSpc>
            </a:pPr>
            <a:r>
              <a:rPr lang="en-US" dirty="0" err="1"/>
              <a:t>IActionResult</a:t>
            </a:r>
            <a:r>
              <a:rPr lang="en-US" dirty="0"/>
              <a:t> + [</a:t>
            </a:r>
            <a:r>
              <a:rPr lang="en-US" dirty="0" err="1"/>
              <a:t>ProducesResponseType</a:t>
            </a:r>
            <a:r>
              <a:rPr lang="en-US" dirty="0"/>
              <a:t>(200, Type = </a:t>
            </a:r>
            <a:r>
              <a:rPr lang="en-US" dirty="0" err="1"/>
              <a:t>typeof</a:t>
            </a:r>
            <a:r>
              <a:rPr lang="en-US" dirty="0"/>
              <a:t>(Customer))]</a:t>
            </a:r>
          </a:p>
          <a:p>
            <a:pPr>
              <a:lnSpc>
                <a:spcPct val="150000"/>
              </a:lnSpc>
            </a:pPr>
            <a:r>
              <a:rPr lang="en-US" dirty="0" err="1"/>
              <a:t>ActionResult</a:t>
            </a:r>
            <a:r>
              <a:rPr lang="en-US"/>
              <a:t>&lt;Customer&gt; + [</a:t>
            </a:r>
            <a:r>
              <a:rPr lang="en-US" dirty="0" err="1"/>
              <a:t>ProducesResponseType</a:t>
            </a:r>
            <a:r>
              <a:rPr lang="en-US" dirty="0"/>
              <a:t>(200)]</a:t>
            </a:r>
          </a:p>
          <a:p>
            <a:pPr>
              <a:lnSpc>
                <a:spcPct val="150000"/>
              </a:lnSpc>
            </a:pPr>
            <a:endParaRPr lang="en-US" dirty="0"/>
          </a:p>
          <a:p>
            <a:pPr>
              <a:lnSpc>
                <a:spcPct val="150000"/>
              </a:lnSpc>
            </a:pPr>
            <a:endParaRPr lang="en-US" dirty="0"/>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API Controllers</a:t>
            </a:r>
            <a:endParaRPr lang="nl-BE" dirty="0"/>
          </a:p>
        </p:txBody>
      </p:sp>
    </p:spTree>
    <p:extLst>
      <p:ext uri="{BB962C8B-B14F-4D97-AF65-F5344CB8AC3E}">
        <p14:creationId xmlns:p14="http://schemas.microsoft.com/office/powerpoint/2010/main" val="36445531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Afbeelding 11">
            <a:extLst>
              <a:ext uri="{FF2B5EF4-FFF2-40B4-BE49-F238E27FC236}">
                <a16:creationId xmlns:a16="http://schemas.microsoft.com/office/drawing/2014/main" id="{0A49CF41-466E-42DC-AB42-EBE51A86F1CC}"/>
              </a:ext>
            </a:extLst>
          </p:cNvPr>
          <p:cNvPicPr>
            <a:picLocks noChangeAspect="1"/>
          </p:cNvPicPr>
          <p:nvPr/>
        </p:nvPicPr>
        <p:blipFill>
          <a:blip r:embed="rId3"/>
          <a:stretch>
            <a:fillRect/>
          </a:stretch>
        </p:blipFill>
        <p:spPr>
          <a:xfrm>
            <a:off x="1625373" y="152400"/>
            <a:ext cx="9246054" cy="6858000"/>
          </a:xfrm>
          <a:prstGeom prst="rect">
            <a:avLst/>
          </a:prstGeom>
        </p:spPr>
      </p:pic>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Filters</a:t>
            </a:r>
            <a:endParaRPr lang="nl-BE" dirty="0"/>
          </a:p>
        </p:txBody>
      </p:sp>
      <p:sp>
        <p:nvSpPr>
          <p:cNvPr id="7" name="AutoShape 8" descr="https://docs.microsoft.com/en-us/aspnet/core/mvc/controllers/filters/_static/filter-pipeline-2.png">
            <a:extLst>
              <a:ext uri="{FF2B5EF4-FFF2-40B4-BE49-F238E27FC236}">
                <a16:creationId xmlns:a16="http://schemas.microsoft.com/office/drawing/2014/main" id="{ED2F30D5-8D69-4BA4-931C-7705FBC9568C}"/>
              </a:ext>
            </a:extLst>
          </p:cNvPr>
          <p:cNvSpPr>
            <a:spLocks noChangeAspect="1" noChangeArrowheads="1"/>
          </p:cNvSpPr>
          <p:nvPr/>
        </p:nvSpPr>
        <p:spPr bwMode="auto">
          <a:xfrm>
            <a:off x="1473200" y="0"/>
            <a:ext cx="92456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spTree>
    <p:extLst>
      <p:ext uri="{BB962C8B-B14F-4D97-AF65-F5344CB8AC3E}">
        <p14:creationId xmlns:p14="http://schemas.microsoft.com/office/powerpoint/2010/main" val="30645098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Add an attribute to a controller</a:t>
            </a:r>
          </a:p>
          <a:p>
            <a:pPr>
              <a:lnSpc>
                <a:spcPct val="150000"/>
              </a:lnSpc>
            </a:pPr>
            <a:r>
              <a:rPr lang="en-US" dirty="0"/>
              <a:t>Or a method</a:t>
            </a:r>
          </a:p>
          <a:p>
            <a:pPr>
              <a:lnSpc>
                <a:spcPct val="150000"/>
              </a:lnSpc>
            </a:pPr>
            <a:r>
              <a:rPr lang="en-US" dirty="0"/>
              <a:t>Or register globally using </a:t>
            </a:r>
            <a:r>
              <a:rPr lang="en-US" dirty="0" err="1"/>
              <a:t>options.Filters.Add</a:t>
            </a:r>
            <a:r>
              <a:rPr lang="en-US" dirty="0"/>
              <a:t>()</a:t>
            </a:r>
          </a:p>
          <a:p>
            <a:pPr>
              <a:lnSpc>
                <a:spcPct val="150000"/>
              </a:lnSpc>
            </a:pPr>
            <a:r>
              <a:rPr lang="en-US" dirty="0" err="1"/>
              <a:t>FromQuery</a:t>
            </a:r>
            <a:r>
              <a:rPr lang="en-US" dirty="0"/>
              <a:t>, </a:t>
            </a:r>
            <a:r>
              <a:rPr lang="en-US" dirty="0" err="1"/>
              <a:t>FromBody</a:t>
            </a:r>
            <a:r>
              <a:rPr lang="en-US" dirty="0"/>
              <a:t>, …</a:t>
            </a:r>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Filters</a:t>
            </a:r>
            <a:endParaRPr lang="nl-BE" dirty="0"/>
          </a:p>
        </p:txBody>
      </p:sp>
    </p:spTree>
    <p:extLst>
      <p:ext uri="{BB962C8B-B14F-4D97-AF65-F5344CB8AC3E}">
        <p14:creationId xmlns:p14="http://schemas.microsoft.com/office/powerpoint/2010/main" val="13640309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Enforcing SSL (or HTTPS)</a:t>
            </a:r>
          </a:p>
          <a:p>
            <a:pPr>
              <a:lnSpc>
                <a:spcPct val="150000"/>
              </a:lnSpc>
            </a:pPr>
            <a:r>
              <a:rPr lang="en-US" dirty="0" err="1"/>
              <a:t>RequireHttpsAttribute</a:t>
            </a:r>
            <a:endParaRPr lang="en-US" dirty="0"/>
          </a:p>
          <a:p>
            <a:pPr>
              <a:lnSpc>
                <a:spcPct val="150000"/>
              </a:lnSpc>
            </a:pPr>
            <a:r>
              <a:rPr lang="en-US" dirty="0"/>
              <a:t>Use rewriter to transform all HTTP requests into HTTPS</a:t>
            </a:r>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Security</a:t>
            </a:r>
            <a:endParaRPr lang="nl-BE" dirty="0"/>
          </a:p>
        </p:txBody>
      </p:sp>
    </p:spTree>
    <p:extLst>
      <p:ext uri="{BB962C8B-B14F-4D97-AF65-F5344CB8AC3E}">
        <p14:creationId xmlns:p14="http://schemas.microsoft.com/office/powerpoint/2010/main" val="34573716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Enforcing SSL (or HTTPS)</a:t>
            </a:r>
          </a:p>
          <a:p>
            <a:pPr>
              <a:lnSpc>
                <a:spcPct val="150000"/>
              </a:lnSpc>
            </a:pPr>
            <a:r>
              <a:rPr lang="en-US" dirty="0" err="1"/>
              <a:t>RequireHttpsAttribute</a:t>
            </a:r>
            <a:endParaRPr lang="en-US" dirty="0"/>
          </a:p>
          <a:p>
            <a:pPr>
              <a:lnSpc>
                <a:spcPct val="150000"/>
              </a:lnSpc>
            </a:pPr>
            <a:r>
              <a:rPr lang="en-US" dirty="0"/>
              <a:t>Use rewriter to transform all HTTP requests into HTTPS</a:t>
            </a:r>
          </a:p>
          <a:p>
            <a:pPr>
              <a:lnSpc>
                <a:spcPct val="150000"/>
              </a:lnSpc>
            </a:pPr>
            <a:r>
              <a:rPr lang="en-US" dirty="0"/>
              <a:t>New! </a:t>
            </a:r>
            <a:r>
              <a:rPr lang="en-US" dirty="0" err="1"/>
              <a:t>app.UseHttpsRedirection</a:t>
            </a:r>
            <a:r>
              <a:rPr lang="en-US" dirty="0"/>
              <a:t>()</a:t>
            </a:r>
          </a:p>
          <a:p>
            <a:pPr>
              <a:lnSpc>
                <a:spcPct val="150000"/>
              </a:lnSpc>
            </a:pPr>
            <a:r>
              <a:rPr lang="en-US" dirty="0"/>
              <a:t>dotnet dev-certs https</a:t>
            </a:r>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Security</a:t>
            </a:r>
            <a:endParaRPr lang="nl-BE" dirty="0"/>
          </a:p>
        </p:txBody>
      </p:sp>
    </p:spTree>
    <p:extLst>
      <p:ext uri="{BB962C8B-B14F-4D97-AF65-F5344CB8AC3E}">
        <p14:creationId xmlns:p14="http://schemas.microsoft.com/office/powerpoint/2010/main" val="23084871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err="1"/>
              <a:t>AuthorizeAttribute</a:t>
            </a:r>
            <a:endParaRPr lang="en-US" dirty="0"/>
          </a:p>
          <a:p>
            <a:pPr>
              <a:lnSpc>
                <a:spcPct val="150000"/>
              </a:lnSpc>
            </a:pPr>
            <a:r>
              <a:rPr lang="en-US" dirty="0"/>
              <a:t>User object</a:t>
            </a:r>
          </a:p>
          <a:p>
            <a:pPr>
              <a:lnSpc>
                <a:spcPct val="150000"/>
              </a:lnSpc>
            </a:pPr>
            <a:r>
              <a:rPr lang="en-US" dirty="0"/>
              <a:t>Web API? Token-based</a:t>
            </a:r>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Security</a:t>
            </a:r>
            <a:endParaRPr lang="nl-BE" dirty="0"/>
          </a:p>
        </p:txBody>
      </p:sp>
    </p:spTree>
    <p:extLst>
      <p:ext uri="{BB962C8B-B14F-4D97-AF65-F5344CB8AC3E}">
        <p14:creationId xmlns:p14="http://schemas.microsoft.com/office/powerpoint/2010/main" val="2435170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A reboot</a:t>
            </a:r>
          </a:p>
          <a:p>
            <a:pPr>
              <a:lnSpc>
                <a:spcPct val="150000"/>
              </a:lnSpc>
            </a:pPr>
            <a:r>
              <a:rPr lang="en-US" dirty="0"/>
              <a:t>Cross-platform</a:t>
            </a:r>
          </a:p>
          <a:p>
            <a:pPr>
              <a:lnSpc>
                <a:spcPct val="150000"/>
              </a:lnSpc>
            </a:pPr>
            <a:r>
              <a:rPr lang="en-US" dirty="0"/>
              <a:t>Open source</a:t>
            </a:r>
          </a:p>
          <a:p>
            <a:pPr>
              <a:lnSpc>
                <a:spcPct val="150000"/>
              </a:lnSpc>
            </a:pPr>
            <a:r>
              <a:rPr lang="en-US" dirty="0"/>
              <a:t>Granular</a:t>
            </a:r>
          </a:p>
          <a:p>
            <a:pPr>
              <a:lnSpc>
                <a:spcPct val="150000"/>
              </a:lnSpc>
            </a:pPr>
            <a:r>
              <a:rPr lang="en-US" dirty="0"/>
              <a:t>Side-by-side</a:t>
            </a:r>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.NET Core</a:t>
            </a:r>
            <a:endParaRPr lang="nl-BE" dirty="0"/>
          </a:p>
        </p:txBody>
      </p:sp>
    </p:spTree>
    <p:extLst>
      <p:ext uri="{BB962C8B-B14F-4D97-AF65-F5344CB8AC3E}">
        <p14:creationId xmlns:p14="http://schemas.microsoft.com/office/powerpoint/2010/main" val="17234607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CORS (Cross origin resource sharing)</a:t>
            </a:r>
          </a:p>
          <a:p>
            <a:pPr>
              <a:lnSpc>
                <a:spcPct val="150000"/>
              </a:lnSpc>
            </a:pPr>
            <a:r>
              <a:rPr lang="en-US" dirty="0"/>
              <a:t>When accessing an API from an untrusted source (</a:t>
            </a:r>
            <a:r>
              <a:rPr lang="en-US" dirty="0" err="1"/>
              <a:t>javascript</a:t>
            </a:r>
            <a:r>
              <a:rPr lang="en-US" dirty="0"/>
              <a:t> clients) and from another domain</a:t>
            </a:r>
          </a:p>
          <a:p>
            <a:pPr>
              <a:lnSpc>
                <a:spcPct val="150000"/>
              </a:lnSpc>
            </a:pPr>
            <a:r>
              <a:rPr lang="en-US" dirty="0" err="1"/>
              <a:t>Microsoft.AspNetCore.Cors</a:t>
            </a:r>
            <a:endParaRPr lang="en-US" dirty="0"/>
          </a:p>
          <a:p>
            <a:pPr>
              <a:lnSpc>
                <a:spcPct val="150000"/>
              </a:lnSpc>
            </a:pPr>
            <a:r>
              <a:rPr lang="en-US" dirty="0" err="1"/>
              <a:t>services.AddCors</a:t>
            </a:r>
            <a:r>
              <a:rPr lang="en-US" dirty="0"/>
              <a:t>() </a:t>
            </a:r>
          </a:p>
          <a:p>
            <a:pPr>
              <a:lnSpc>
                <a:spcPct val="150000"/>
              </a:lnSpc>
            </a:pPr>
            <a:r>
              <a:rPr lang="en-US" dirty="0" err="1"/>
              <a:t>app.UseCors</a:t>
            </a:r>
            <a:r>
              <a:rPr lang="en-US" dirty="0"/>
              <a:t>(builder =&gt; </a:t>
            </a:r>
            <a:r>
              <a:rPr lang="en-US" dirty="0" err="1"/>
              <a:t>builder.WithOrigins</a:t>
            </a:r>
            <a:r>
              <a:rPr lang="en-US" dirty="0"/>
              <a:t>(“http://myclient.com”));</a:t>
            </a:r>
          </a:p>
          <a:p>
            <a:pPr>
              <a:lnSpc>
                <a:spcPct val="150000"/>
              </a:lnSpc>
            </a:pPr>
            <a:r>
              <a:rPr lang="en-US" dirty="0"/>
              <a:t>[</a:t>
            </a:r>
            <a:r>
              <a:rPr lang="en-US" dirty="0" err="1"/>
              <a:t>EnableCors</a:t>
            </a:r>
            <a:r>
              <a:rPr lang="en-US" dirty="0"/>
              <a:t>]</a:t>
            </a:r>
          </a:p>
          <a:p>
            <a:pPr>
              <a:lnSpc>
                <a:spcPct val="150000"/>
              </a:lnSpc>
            </a:pPr>
            <a:r>
              <a:rPr lang="en-US" dirty="0"/>
              <a:t>[</a:t>
            </a:r>
            <a:r>
              <a:rPr lang="en-US" dirty="0" err="1"/>
              <a:t>DisableCors</a:t>
            </a:r>
            <a:r>
              <a:rPr lang="en-US" dirty="0"/>
              <a:t>]</a:t>
            </a:r>
          </a:p>
          <a:p>
            <a:pPr>
              <a:lnSpc>
                <a:spcPct val="150000"/>
              </a:lnSpc>
            </a:pPr>
            <a:r>
              <a:rPr lang="en-US" dirty="0"/>
              <a:t>…</a:t>
            </a:r>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Security</a:t>
            </a:r>
            <a:endParaRPr lang="nl-BE" dirty="0"/>
          </a:p>
        </p:txBody>
      </p:sp>
    </p:spTree>
    <p:extLst>
      <p:ext uri="{BB962C8B-B14F-4D97-AF65-F5344CB8AC3E}">
        <p14:creationId xmlns:p14="http://schemas.microsoft.com/office/powerpoint/2010/main" val="19541178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HSTS</a:t>
            </a:r>
          </a:p>
          <a:p>
            <a:pPr>
              <a:lnSpc>
                <a:spcPct val="150000"/>
              </a:lnSpc>
            </a:pPr>
            <a:r>
              <a:rPr lang="en-US" dirty="0"/>
              <a:t>HTTP Strict Transport Security</a:t>
            </a:r>
          </a:p>
          <a:p>
            <a:pPr>
              <a:lnSpc>
                <a:spcPct val="150000"/>
              </a:lnSpc>
            </a:pPr>
            <a:r>
              <a:rPr lang="en-US" dirty="0"/>
              <a:t>Promises browser that you’ll always support HTTPS</a:t>
            </a:r>
          </a:p>
          <a:p>
            <a:pPr>
              <a:lnSpc>
                <a:spcPct val="150000"/>
              </a:lnSpc>
            </a:pPr>
            <a:r>
              <a:rPr lang="en-US" dirty="0"/>
              <a:t>Preload: </a:t>
            </a:r>
            <a:r>
              <a:rPr lang="en-US" dirty="0">
                <a:hlinkClick r:id="rId3"/>
              </a:rPr>
              <a:t>https://hstspreload.org/</a:t>
            </a:r>
            <a:r>
              <a:rPr lang="en-US" dirty="0"/>
              <a:t> </a:t>
            </a:r>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Security</a:t>
            </a:r>
            <a:endParaRPr lang="nl-BE" dirty="0"/>
          </a:p>
        </p:txBody>
      </p:sp>
    </p:spTree>
    <p:extLst>
      <p:ext uri="{BB962C8B-B14F-4D97-AF65-F5344CB8AC3E}">
        <p14:creationId xmlns:p14="http://schemas.microsoft.com/office/powerpoint/2010/main" val="2979920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a:t>A Microsoft standard</a:t>
            </a:r>
          </a:p>
          <a:p>
            <a:pPr>
              <a:lnSpc>
                <a:spcPct val="150000"/>
              </a:lnSpc>
            </a:pPr>
            <a:r>
              <a:rPr lang="en-US" dirty="0"/>
              <a:t>Defines .NET API levels</a:t>
            </a:r>
          </a:p>
          <a:p>
            <a:pPr>
              <a:lnSpc>
                <a:spcPct val="150000"/>
              </a:lnSpc>
            </a:pPr>
            <a:r>
              <a:rPr lang="en-US" dirty="0"/>
              <a:t>Replaces PCL profiles</a:t>
            </a:r>
          </a:p>
          <a:p>
            <a:pPr>
              <a:lnSpc>
                <a:spcPct val="150000"/>
              </a:lnSpc>
            </a:pPr>
            <a:r>
              <a:rPr lang="en-US" dirty="0">
                <a:hlinkClick r:id="rId3"/>
              </a:rPr>
              <a:t>https://github.com/dotnet/standard/blob/master/docs/versions.md</a:t>
            </a:r>
            <a:r>
              <a:rPr lang="en-US" dirty="0"/>
              <a:t> </a:t>
            </a:r>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normAutofit/>
          </a:bodyPr>
          <a:lstStyle/>
          <a:p>
            <a:r>
              <a:rPr lang="en-US" dirty="0"/>
              <a:t>.NET Standard</a:t>
            </a:r>
            <a:endParaRPr lang="nl-BE" dirty="0"/>
          </a:p>
        </p:txBody>
      </p:sp>
    </p:spTree>
    <p:extLst>
      <p:ext uri="{BB962C8B-B14F-4D97-AF65-F5344CB8AC3E}">
        <p14:creationId xmlns:p14="http://schemas.microsoft.com/office/powerpoint/2010/main" val="2808479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err="1"/>
              <a:t>Program.cs</a:t>
            </a:r>
            <a:r>
              <a:rPr lang="en-US" dirty="0"/>
              <a:t> – The </a:t>
            </a:r>
            <a:r>
              <a:rPr lang="en-US" dirty="0" err="1"/>
              <a:t>entrypoint</a:t>
            </a:r>
            <a:endParaRPr lang="en-US" dirty="0"/>
          </a:p>
          <a:p>
            <a:pPr>
              <a:lnSpc>
                <a:spcPct val="150000"/>
              </a:lnSpc>
            </a:pPr>
            <a:r>
              <a:rPr lang="en-US" dirty="0" err="1"/>
              <a:t>WebHost.CreateDefaultBuilder</a:t>
            </a:r>
            <a:endParaRPr lang="en-US" dirty="0"/>
          </a:p>
          <a:p>
            <a:pPr>
              <a:lnSpc>
                <a:spcPct val="150000"/>
              </a:lnSpc>
            </a:pPr>
            <a:r>
              <a:rPr lang="en-US" dirty="0"/>
              <a:t>Kestrel</a:t>
            </a:r>
          </a:p>
          <a:p>
            <a:pPr>
              <a:lnSpc>
                <a:spcPct val="150000"/>
              </a:lnSpc>
            </a:pPr>
            <a:r>
              <a:rPr lang="en-US" dirty="0" err="1"/>
              <a:t>UseIISIntegration</a:t>
            </a:r>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Starting an ASP.NET application</a:t>
            </a:r>
            <a:endParaRPr lang="nl-BE" dirty="0"/>
          </a:p>
        </p:txBody>
      </p:sp>
    </p:spTree>
    <p:extLst>
      <p:ext uri="{BB962C8B-B14F-4D97-AF65-F5344CB8AC3E}">
        <p14:creationId xmlns:p14="http://schemas.microsoft.com/office/powerpoint/2010/main" val="557923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err="1"/>
              <a:t>Startup.cs</a:t>
            </a:r>
            <a:r>
              <a:rPr lang="en-US" dirty="0"/>
              <a:t> – The configuration</a:t>
            </a:r>
          </a:p>
          <a:p>
            <a:pPr>
              <a:lnSpc>
                <a:spcPct val="150000"/>
              </a:lnSpc>
            </a:pPr>
            <a:r>
              <a:rPr lang="en-US" dirty="0" err="1"/>
              <a:t>ConfigureServices</a:t>
            </a:r>
            <a:r>
              <a:rPr lang="en-US" dirty="0"/>
              <a:t> (Optional)</a:t>
            </a:r>
          </a:p>
          <a:p>
            <a:pPr>
              <a:lnSpc>
                <a:spcPct val="150000"/>
              </a:lnSpc>
            </a:pPr>
            <a:r>
              <a:rPr lang="en-US" dirty="0"/>
              <a:t>Configure</a:t>
            </a:r>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Starting an ASP.NET application</a:t>
            </a:r>
            <a:endParaRPr lang="nl-BE" dirty="0"/>
          </a:p>
        </p:txBody>
      </p:sp>
    </p:spTree>
    <p:extLst>
      <p:ext uri="{BB962C8B-B14F-4D97-AF65-F5344CB8AC3E}">
        <p14:creationId xmlns:p14="http://schemas.microsoft.com/office/powerpoint/2010/main" val="1536127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a:extLst>
              <a:ext uri="{FF2B5EF4-FFF2-40B4-BE49-F238E27FC236}">
                <a16:creationId xmlns:a16="http://schemas.microsoft.com/office/drawing/2014/main" id="{AF58A6D5-EC18-47CC-A30D-5A5A946E4FD0}"/>
              </a:ext>
            </a:extLst>
          </p:cNvPr>
          <p:cNvSpPr>
            <a:spLocks noGrp="1"/>
          </p:cNvSpPr>
          <p:nvPr>
            <p:ph type="body" sz="quarter" idx="14"/>
          </p:nvPr>
        </p:nvSpPr>
        <p:spPr/>
        <p:txBody>
          <a:bodyPr/>
          <a:lstStyle/>
          <a:p>
            <a:pPr>
              <a:lnSpc>
                <a:spcPct val="150000"/>
              </a:lnSpc>
            </a:pPr>
            <a:r>
              <a:rPr lang="en-US" dirty="0" err="1"/>
              <a:t>services.AddMvc</a:t>
            </a:r>
            <a:r>
              <a:rPr lang="en-US" dirty="0"/>
              <a:t>().</a:t>
            </a:r>
            <a:r>
              <a:rPr lang="en-US" dirty="0" err="1"/>
              <a:t>SetCompatibilityVersion</a:t>
            </a:r>
            <a:r>
              <a:rPr lang="en-US" dirty="0"/>
              <a:t>(CompatibilityVersion.Version_2_1);</a:t>
            </a:r>
          </a:p>
          <a:p>
            <a:pPr>
              <a:lnSpc>
                <a:spcPct val="150000"/>
              </a:lnSpc>
            </a:pPr>
            <a:r>
              <a:rPr lang="en-US" dirty="0"/>
              <a:t>Configures the default </a:t>
            </a:r>
            <a:r>
              <a:rPr lang="en-US" dirty="0" err="1"/>
              <a:t>MvcOptions</a:t>
            </a:r>
            <a:r>
              <a:rPr lang="en-US" dirty="0"/>
              <a:t> for ASP.NET Core 2.1</a:t>
            </a:r>
          </a:p>
          <a:p>
            <a:pPr>
              <a:lnSpc>
                <a:spcPct val="150000"/>
              </a:lnSpc>
            </a:pPr>
            <a:r>
              <a:rPr lang="en-US" dirty="0"/>
              <a:t>Be careful with </a:t>
            </a:r>
            <a:r>
              <a:rPr lang="en-US" dirty="0" err="1"/>
              <a:t>CompatibilityVersion.Latest</a:t>
            </a:r>
            <a:endParaRPr lang="en-US" dirty="0"/>
          </a:p>
          <a:p>
            <a:endParaRPr lang="nl-BE" dirty="0"/>
          </a:p>
        </p:txBody>
      </p:sp>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ASP.NET Core 2.1</a:t>
            </a:r>
            <a:endParaRPr lang="nl-BE" dirty="0"/>
          </a:p>
        </p:txBody>
      </p:sp>
    </p:spTree>
    <p:extLst>
      <p:ext uri="{BB962C8B-B14F-4D97-AF65-F5344CB8AC3E}">
        <p14:creationId xmlns:p14="http://schemas.microsoft.com/office/powerpoint/2010/main" val="3041215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HTTP Pipeline and middleware</a:t>
            </a:r>
            <a:endParaRPr lang="nl-BE" dirty="0"/>
          </a:p>
        </p:txBody>
      </p:sp>
      <p:graphicFrame>
        <p:nvGraphicFramePr>
          <p:cNvPr id="2" name="Diagram 1">
            <a:extLst>
              <a:ext uri="{FF2B5EF4-FFF2-40B4-BE49-F238E27FC236}">
                <a16:creationId xmlns:a16="http://schemas.microsoft.com/office/drawing/2014/main" id="{8D29E6DB-47D9-4BE9-91A2-477287CFE2C8}"/>
              </a:ext>
            </a:extLst>
          </p:cNvPr>
          <p:cNvGraphicFramePr/>
          <p:nvPr>
            <p:extLst>
              <p:ext uri="{D42A27DB-BD31-4B8C-83A1-F6EECF244321}">
                <p14:modId xmlns:p14="http://schemas.microsoft.com/office/powerpoint/2010/main" val="2039743599"/>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2419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33FC297E-12E4-4F99-991B-DB80BE0F9736}"/>
              </a:ext>
            </a:extLst>
          </p:cNvPr>
          <p:cNvSpPr>
            <a:spLocks noGrp="1"/>
          </p:cNvSpPr>
          <p:nvPr>
            <p:ph type="title"/>
          </p:nvPr>
        </p:nvSpPr>
        <p:spPr/>
        <p:txBody>
          <a:bodyPr/>
          <a:lstStyle/>
          <a:p>
            <a:r>
              <a:rPr lang="en-US" dirty="0"/>
              <a:t>Fundamentals – HTTP Pipeline and middleware</a:t>
            </a:r>
            <a:endParaRPr lang="nl-BE" dirty="0"/>
          </a:p>
        </p:txBody>
      </p:sp>
      <p:pic>
        <p:nvPicPr>
          <p:cNvPr id="1026" name="Picture 2" descr="Request processing pattern showing a request arriving, processing through three middlewares, and the response leaving the application. Each middleware runs its logic and hands off the request to the next middleware at the next() statement. After the third middleware processes the request, it's handed back through the prior two middlewares for additional processing after the next() statements each in turn before leaving the application as a response to the client.">
            <a:extLst>
              <a:ext uri="{FF2B5EF4-FFF2-40B4-BE49-F238E27FC236}">
                <a16:creationId xmlns:a16="http://schemas.microsoft.com/office/drawing/2014/main" id="{6D4EEC75-5DC8-413F-9402-CC38ADB377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8231" y="1061902"/>
            <a:ext cx="7695538" cy="49251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8116014"/>
      </p:ext>
    </p:extLst>
  </p:cSld>
  <p:clrMapOvr>
    <a:masterClrMapping/>
  </p:clrMapOvr>
</p:sld>
</file>

<file path=ppt/theme/theme1.xml><?xml version="1.0" encoding="utf-8"?>
<a:theme xmlns:a="http://schemas.openxmlformats.org/drawingml/2006/main" name="Realdolmen-PPTtemplate">
  <a:themeElements>
    <a:clrScheme name="RealDolmenThem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 klassiek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7AB7AB">
            <a:alpha val="80000"/>
          </a:srgbClr>
        </a:solidFill>
        <a:ln w="12700" cap="flat">
          <a:noFill/>
          <a:miter lim="400000"/>
        </a:ln>
        <a:effectLst/>
        <a:extLst>
          <a:ext uri="{C572A759-6A51-4108-AA02-DFA0A04FC94B}">
            <ma14:wrappingTextBoxFlag xmlns:ma14="http://schemas.microsoft.com/office/mac/drawingml/2011/main" xmlns="" xmlns:p="http://schemas.openxmlformats.org/presentationml/2006/main" xmlns:r="http://schemas.openxmlformats.org/officeDocument/2006/relationships" val="1"/>
          </a:ext>
        </a:extLst>
      </a:spPr>
      <a:bodyPr wrap="square" lIns="25400" tIns="25400" rIns="25400" bIns="25400" numCol="1" anchor="ctr">
        <a:noAutofit/>
      </a:bodyPr>
      <a:lstStyle>
        <a:defPPr defTabSz="457200" fontAlgn="auto">
          <a:spcAft>
            <a:spcPts val="0"/>
          </a:spcAft>
          <a:defRPr sz="1200" kern="0" dirty="0">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txDef>
      <a:spPr/>
      <a:bodyPr>
        <a:noAutofit/>
      </a:bodyPr>
      <a:lstStyle>
        <a:defPPr>
          <a:defRPr dirty="0" smtClean="0"/>
        </a:defPPr>
      </a:lstStyle>
    </a:txDef>
  </a:objectDefaults>
  <a:extraClrSchemeLst/>
  <a:extLst>
    <a:ext uri="{05A4C25C-085E-4340-85A3-A5531E510DB2}">
      <thm15:themeFamily xmlns:thm15="http://schemas.microsoft.com/office/thememl/2012/main" name="Powerpoint_Template_widescreen.potx" id="{2463F2E6-E2B1-4612-A49D-C3F9184B0393}" vid="{7D6130E8-036B-4ED0-B73E-F27ACB6C58D1}"/>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Homepage xmlns="0cd423e3-a5b5-481b-935b-d3e3553d4aac">true</Homepage>
    <SiteName xmlns="0cd423e3-a5b5-481b-935b-d3e3553d4aac" xsi:nil="true"/>
    <n4f9bbe8427f463ea65caaec29fe6a72 xmlns="4ddd8ea8-3d2d-47ef-810c-8dc5e3004dc3">
      <Terms xmlns="http://schemas.microsoft.com/office/infopath/2007/PartnerControls">
        <TermInfo xmlns="http://schemas.microsoft.com/office/infopath/2007/PartnerControls">
          <TermName xmlns="http://schemas.microsoft.com/office/infopath/2007/PartnerControls">EN</TermName>
          <TermId xmlns="http://schemas.microsoft.com/office/infopath/2007/PartnerControls">7770768f-dbd5-44af-a9d0-06be75e5ebf6</TermId>
        </TermInfo>
      </Terms>
    </n4f9bbe8427f463ea65caaec29fe6a72>
    <TaxCatchAll xmlns="4ddd8ea8-3d2d-47ef-810c-8dc5e3004dc3">
      <Value>13</Value>
      <Value>198</Value>
    </TaxCatchAll>
    <mefdded4ee694b558c42d38c5607c0c4 xmlns="0cd423e3-a5b5-481b-935b-d3e3553d4aac" xsi:nil="true"/>
    <CorporateDocument xmlns="0cd423e3-a5b5-481b-935b-d3e3553d4aac">true</CorporateDocument>
    <cdb2865980e34a4bac4af61376544068 xmlns="4ddd8ea8-3d2d-47ef-810c-8dc5e3004dc3">
      <Terms xmlns="http://schemas.microsoft.com/office/infopath/2007/PartnerControls">
        <TermInfo xmlns="http://schemas.microsoft.com/office/infopath/2007/PartnerControls">
          <TermName xmlns="http://schemas.microsoft.com/office/infopath/2007/PartnerControls">Templates</TermName>
          <TermId xmlns="http://schemas.microsoft.com/office/infopath/2007/PartnerControls">3605463b-3288-479a-81d6-c774ead64006</TermId>
        </TermInfo>
      </Terms>
    </cdb2865980e34a4bac4af61376544068>
  </documentManagement>
</p:properties>
</file>

<file path=customXml/item3.xml><?xml version="1.0" encoding="utf-8"?>
<ct:contentTypeSchema xmlns:ct="http://schemas.microsoft.com/office/2006/metadata/contentType" xmlns:ma="http://schemas.microsoft.com/office/2006/metadata/properties/metaAttributes" ct:_="" ma:_="" ma:contentTypeName="Marketing document" ma:contentTypeID="0x0101007F17F22B16B547978D7E62CAF610779E006893B2E5002248ABAEEF897501556F5700D68528B907256A44B958006AD138AAC5" ma:contentTypeVersion="12" ma:contentTypeDescription="Create a new document." ma:contentTypeScope="" ma:versionID="b028eee6d7d90f5e6012541661e3e0bc">
  <xsd:schema xmlns:xsd="http://www.w3.org/2001/XMLSchema" xmlns:xs="http://www.w3.org/2001/XMLSchema" xmlns:p="http://schemas.microsoft.com/office/2006/metadata/properties" xmlns:ns2="4ddd8ea8-3d2d-47ef-810c-8dc5e3004dc3" xmlns:ns3="0cd423e3-a5b5-481b-935b-d3e3553d4aac" targetNamespace="http://schemas.microsoft.com/office/2006/metadata/properties" ma:root="true" ma:fieldsID="bad1b3986cf37b05ee8cf3afeeff5c4e" ns2:_="" ns3:_="">
    <xsd:import namespace="4ddd8ea8-3d2d-47ef-810c-8dc5e3004dc3"/>
    <xsd:import namespace="0cd423e3-a5b5-481b-935b-d3e3553d4aac"/>
    <xsd:element name="properties">
      <xsd:complexType>
        <xsd:sequence>
          <xsd:element name="documentManagement">
            <xsd:complexType>
              <xsd:all>
                <xsd:element ref="ns3:CorporateDocument" minOccurs="0"/>
                <xsd:element ref="ns3:SiteName" minOccurs="0"/>
                <xsd:element ref="ns2:TaxCatchAll" minOccurs="0"/>
                <xsd:element ref="ns3:Homepage"/>
                <xsd:element ref="ns3:mefdded4ee694b558c42d38c5607c0c4" minOccurs="0"/>
                <xsd:element ref="ns2:TaxCatchAllLabel" minOccurs="0"/>
                <xsd:element ref="ns2:cdb2865980e34a4bac4af61376544068" minOccurs="0"/>
                <xsd:element ref="ns2:n4f9bbe8427f463ea65caaec29fe6a72"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dd8ea8-3d2d-47ef-810c-8dc5e3004dc3" elementFormDefault="qualified">
    <xsd:import namespace="http://schemas.microsoft.com/office/2006/documentManagement/types"/>
    <xsd:import namespace="http://schemas.microsoft.com/office/infopath/2007/PartnerControls"/>
    <xsd:element name="TaxCatchAll" ma:index="11" nillable="true" ma:displayName="Taxonomy Catch All Column" ma:hidden="true" ma:list="{c977213b-decb-45c0-8554-218c080cb44e}" ma:internalName="TaxCatchAll" ma:showField="CatchAllData" ma:web="4ddd8ea8-3d2d-47ef-810c-8dc5e3004dc3">
      <xsd:complexType>
        <xsd:complexContent>
          <xsd:extension base="dms:MultiChoiceLookup">
            <xsd:sequence>
              <xsd:element name="Value" type="dms:Lookup" maxOccurs="unbounded" minOccurs="0" nillable="true"/>
            </xsd:sequence>
          </xsd:extension>
        </xsd:complexContent>
      </xsd:complexType>
    </xsd:element>
    <xsd:element name="TaxCatchAllLabel" ma:index="14" nillable="true" ma:displayName="Taxonomy Catch All Column1" ma:hidden="true" ma:list="{c977213b-decb-45c0-8554-218c080cb44e}" ma:internalName="TaxCatchAllLabel" ma:readOnly="true" ma:showField="CatchAllDataLabel" ma:web="4ddd8ea8-3d2d-47ef-810c-8dc5e3004dc3">
      <xsd:complexType>
        <xsd:complexContent>
          <xsd:extension base="dms:MultiChoiceLookup">
            <xsd:sequence>
              <xsd:element name="Value" type="dms:Lookup" maxOccurs="unbounded" minOccurs="0" nillable="true"/>
            </xsd:sequence>
          </xsd:extension>
        </xsd:complexContent>
      </xsd:complexType>
    </xsd:element>
    <xsd:element name="cdb2865980e34a4bac4af61376544068" ma:index="15" nillable="true" ma:taxonomy="true" ma:internalName="cdb2865980e34a4bac4af61376544068" ma:taxonomyFieldName="Marketing_x0020_category" ma:displayName="Marketing category" ma:default="" ma:fieldId="{cdb28659-80e3-4a4b-ac4a-f61376544068}" ma:sspId="c2fc2127-dddd-4157-b0bb-3ddad235b9c2" ma:termSetId="831fc40e-7ed2-40aa-a543-2f9659263ae6" ma:anchorId="00000000-0000-0000-0000-000000000000" ma:open="false" ma:isKeyword="false">
      <xsd:complexType>
        <xsd:sequence>
          <xsd:element ref="pc:Terms" minOccurs="0" maxOccurs="1"/>
        </xsd:sequence>
      </xsd:complexType>
    </xsd:element>
    <xsd:element name="n4f9bbe8427f463ea65caaec29fe6a72" ma:index="16" nillable="true" ma:taxonomy="true" ma:internalName="n4f9bbe8427f463ea65caaec29fe6a72" ma:taxonomyFieldName="Document_x0020_Language" ma:displayName="Document Language" ma:readOnly="false" ma:default="" ma:fieldId="{74f9bbe8-427f-463e-a65c-aaec29fe6a72}" ma:sspId="c2fc2127-dddd-4157-b0bb-3ddad235b9c2" ma:termSetId="cb94350d-0ad4-4bfb-b9f5-447fca7f2837"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0cd423e3-a5b5-481b-935b-d3e3553d4aac" elementFormDefault="qualified">
    <xsd:import namespace="http://schemas.microsoft.com/office/2006/documentManagement/types"/>
    <xsd:import namespace="http://schemas.microsoft.com/office/infopath/2007/PartnerControls"/>
    <xsd:element name="CorporateDocument" ma:index="9" nillable="true" ma:displayName="Corporate document" ma:default="0" ma:internalName="Corporate_x0020_document">
      <xsd:simpleType>
        <xsd:restriction base="dms:Boolean"/>
      </xsd:simpleType>
    </xsd:element>
    <xsd:element name="SiteName" ma:index="10" nillable="true" ma:displayName="Site Name" ma:internalName="SiteName" ma:readOnly="false">
      <xsd:simpleType>
        <xsd:restriction base="dms:Text"/>
      </xsd:simpleType>
    </xsd:element>
    <xsd:element name="Homepage" ma:index="12" ma:displayName="Homepage" ma:internalName="Homepage">
      <xsd:simpleType>
        <xsd:restriction base="dms:Boolean"/>
      </xsd:simpleType>
    </xsd:element>
    <xsd:element name="mefdded4ee694b558c42d38c5607c0c4" ma:index="13" nillable="true" ma:displayName="Marketing category_0" ma:hidden="true" ma:internalName="mefdded4ee694b558c42d38c5607c0c4">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7B6F2769-7194-4217-93D3-3AF3A4742282}">
  <ds:schemaRefs>
    <ds:schemaRef ds:uri="http://schemas.microsoft.com/office/2006/documentManagement/types"/>
    <ds:schemaRef ds:uri="http://schemas.openxmlformats.org/package/2006/metadata/core-properties"/>
    <ds:schemaRef ds:uri="http://purl.org/dc/dcmitype/"/>
    <ds:schemaRef ds:uri="http://purl.org/dc/elements/1.1/"/>
    <ds:schemaRef ds:uri="http://schemas.microsoft.com/office/2006/metadata/properties"/>
    <ds:schemaRef ds:uri="4ddd8ea8-3d2d-47ef-810c-8dc5e3004dc3"/>
    <ds:schemaRef ds:uri="http://schemas.microsoft.com/office/infopath/2007/PartnerControls"/>
    <ds:schemaRef ds:uri="0cd423e3-a5b5-481b-935b-d3e3553d4aac"/>
    <ds:schemaRef ds:uri="http://www.w3.org/XML/1998/namespace"/>
    <ds:schemaRef ds:uri="http://purl.org/dc/terms/"/>
  </ds:schemaRefs>
</ds:datastoreItem>
</file>

<file path=customXml/itemProps3.xml><?xml version="1.0" encoding="utf-8"?>
<ds:datastoreItem xmlns:ds="http://schemas.openxmlformats.org/officeDocument/2006/customXml" ds:itemID="{381D2D8D-76D8-4D9E-A0AA-07C5101F2B3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dd8ea8-3d2d-47ef-810c-8dc5e3004dc3"/>
    <ds:schemaRef ds:uri="0cd423e3-a5b5-481b-935b-d3e3553d4aa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Powerpoint_Template_widescreen</Template>
  <TotalTime>837</TotalTime>
  <Words>5366</Words>
  <Application>Microsoft Office PowerPoint</Application>
  <PresentationFormat>Breedbeeld</PresentationFormat>
  <Paragraphs>458</Paragraphs>
  <Slides>31</Slides>
  <Notes>30</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31</vt:i4>
      </vt:variant>
    </vt:vector>
  </HeadingPairs>
  <TitlesOfParts>
    <vt:vector size="37" baseType="lpstr">
      <vt:lpstr>Arial</vt:lpstr>
      <vt:lpstr>Calibri</vt:lpstr>
      <vt:lpstr>Helvetica LT Std</vt:lpstr>
      <vt:lpstr>Lucida Grande</vt:lpstr>
      <vt:lpstr>Wingdings</vt:lpstr>
      <vt:lpstr>Realdolmen-PPTtemplate</vt:lpstr>
      <vt:lpstr>ASP.NET Core Web API</vt:lpstr>
      <vt:lpstr>Agenda</vt:lpstr>
      <vt:lpstr>.NET Core</vt:lpstr>
      <vt:lpstr>.NET Standard</vt:lpstr>
      <vt:lpstr>Fundamentals – Starting an ASP.NET application</vt:lpstr>
      <vt:lpstr>Fundamentals – Starting an ASP.NET application</vt:lpstr>
      <vt:lpstr>Fundamentals – ASP.NET Core 2.1</vt:lpstr>
      <vt:lpstr>Fundamentals – HTTP Pipeline and middleware</vt:lpstr>
      <vt:lpstr>Fundamentals – HTTP Pipeline and middleware</vt:lpstr>
      <vt:lpstr>Fundamentals – Environments</vt:lpstr>
      <vt:lpstr>Fundamentals – Routing</vt:lpstr>
      <vt:lpstr>Fundamentals – Routing</vt:lpstr>
      <vt:lpstr>Fundamentals – Routing constraints</vt:lpstr>
      <vt:lpstr>Fundamentals – Configuration</vt:lpstr>
      <vt:lpstr>Fundamentals – Configuration</vt:lpstr>
      <vt:lpstr>Fundamentals – Configuration</vt:lpstr>
      <vt:lpstr>Fundamentals – Dependency Injection</vt:lpstr>
      <vt:lpstr>HTTP Verbs and Responses</vt:lpstr>
      <vt:lpstr>HTTP Verbs and Responses</vt:lpstr>
      <vt:lpstr>HTTP Verbs and Responses</vt:lpstr>
      <vt:lpstr>API Controllers</vt:lpstr>
      <vt:lpstr>API Controllers</vt:lpstr>
      <vt:lpstr>API Controllers</vt:lpstr>
      <vt:lpstr>API Controllers</vt:lpstr>
      <vt:lpstr>Filters</vt:lpstr>
      <vt:lpstr>Filters</vt:lpstr>
      <vt:lpstr>Security</vt:lpstr>
      <vt:lpstr>Security</vt:lpstr>
      <vt:lpstr>Security</vt:lpstr>
      <vt:lpstr>Security</vt:lpstr>
      <vt:lpstr>Security</vt:lpstr>
    </vt:vector>
  </TitlesOfParts>
  <Company>RealDolmen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 / C#</dc:title>
  <dc:creator>Wesley Cabus</dc:creator>
  <cp:lastModifiedBy>Wesley Cabus</cp:lastModifiedBy>
  <cp:revision>67</cp:revision>
  <dcterms:created xsi:type="dcterms:W3CDTF">2017-01-28T13:22:19Z</dcterms:created>
  <dcterms:modified xsi:type="dcterms:W3CDTF">2018-08-07T07:35:05Z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0x0101007F17F22B16B547978D7E62CAF610779E006893B2E5002248ABAEEF897501556F5700D68528B907256A44B958006AD138AAC5</vt:lpwstr>
  </property>
  <property fmtid="{D5CDD505-2E9C-101B-9397-08002B2CF9AE}" pid="3" name="Marketing category">
    <vt:lpwstr>198;#Templates|3605463b-3288-479a-81d6-c774ead64006</vt:lpwstr>
  </property>
  <property fmtid="{D5CDD505-2E9C-101B-9397-08002B2CF9AE}" pid="4" name="Document Language">
    <vt:lpwstr>13;#EN|7770768f-dbd5-44af-a9d0-06be75e5ebf6</vt:lpwstr>
  </property>
</Properties>
</file>